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11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handoutMasters/handoutMaster1.xml" ContentType="application/vnd.openxmlformats-officedocument.presentationml.handoutMaster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  <Override PartName="/customXml/itemProps5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</p:sldMasterIdLst>
  <p:notesMasterIdLst>
    <p:notesMasterId r:id="rId18"/>
  </p:notesMasterIdLst>
  <p:handoutMasterIdLst>
    <p:handoutMasterId r:id="rId19"/>
  </p:handoutMasterIdLst>
  <p:sldIdLst>
    <p:sldId id="386" r:id="rId3"/>
    <p:sldId id="393" r:id="rId4"/>
    <p:sldId id="387" r:id="rId5"/>
    <p:sldId id="388" r:id="rId6"/>
    <p:sldId id="395" r:id="rId7"/>
    <p:sldId id="389" r:id="rId8"/>
    <p:sldId id="390" r:id="rId9"/>
    <p:sldId id="391" r:id="rId10"/>
    <p:sldId id="392" r:id="rId11"/>
    <p:sldId id="381" r:id="rId12"/>
    <p:sldId id="382" r:id="rId13"/>
    <p:sldId id="371" r:id="rId14"/>
    <p:sldId id="383" r:id="rId15"/>
    <p:sldId id="385" r:id="rId16"/>
    <p:sldId id="384" r:id="rId17"/>
  </p:sldIdLst>
  <p:sldSz cx="9144000" cy="6858000" type="screen4x3"/>
  <p:notesSz cx="6669088" cy="9928225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569" autoAdjust="0"/>
    <p:restoredTop sz="82840" autoAdjust="0"/>
  </p:normalViewPr>
  <p:slideViewPr>
    <p:cSldViewPr>
      <p:cViewPr>
        <p:scale>
          <a:sx n="125" d="100"/>
          <a:sy n="125" d="100"/>
        </p:scale>
        <p:origin x="-2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020"/>
    </p:cViewPr>
  </p:sorterViewPr>
  <p:notesViewPr>
    <p:cSldViewPr>
      <p:cViewPr>
        <p:scale>
          <a:sx n="140" d="100"/>
          <a:sy n="140" d="100"/>
        </p:scale>
        <p:origin x="-1122" y="1944"/>
      </p:cViewPr>
      <p:guideLst>
        <p:guide orient="horz" pos="3127"/>
        <p:guide pos="21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26" Type="http://schemas.openxmlformats.org/officeDocument/2006/relationships/customXml" Target="../customXml/item3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customXml" Target="../customXml/item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ustomXml" Target="../customXml/item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28" Type="http://schemas.openxmlformats.org/officeDocument/2006/relationships/customXml" Target="../customXml/item5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Relationship Id="rId27" Type="http://schemas.openxmlformats.org/officeDocument/2006/relationships/customXml" Target="../customXml/item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A7247B-149D-4ACF-8D42-231A0BF8AF31}" type="doc">
      <dgm:prSet loTypeId="urn:microsoft.com/office/officeart/2005/8/layout/matrix1" loCatId="matrix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sv-SE"/>
        </a:p>
      </dgm:t>
    </dgm:pt>
    <dgm:pt modelId="{3C45A78B-EEB2-4B8B-B644-AEF159568E09}">
      <dgm:prSet phldrT="[Text]" custT="1"/>
      <dgm:spPr/>
      <dgm:t>
        <a:bodyPr lIns="0" tIns="0" rIns="0" bIns="0"/>
        <a:lstStyle/>
        <a:p>
          <a:r>
            <a:rPr lang="sv-SE" sz="1000" b="1" dirty="0" smtClean="0"/>
            <a:t>Skapa förutsättningar för transformering</a:t>
          </a:r>
          <a:endParaRPr lang="sv-SE" sz="1000" b="1" dirty="0"/>
        </a:p>
      </dgm:t>
    </dgm:pt>
    <dgm:pt modelId="{4B27D5BD-B1DE-4CF4-AEE4-64D7751D96DF}" type="parTrans" cxnId="{B5ED6848-180C-4A12-A5C4-BA1D568A7861}">
      <dgm:prSet/>
      <dgm:spPr/>
      <dgm:t>
        <a:bodyPr/>
        <a:lstStyle/>
        <a:p>
          <a:endParaRPr lang="sv-SE" b="0"/>
        </a:p>
      </dgm:t>
    </dgm:pt>
    <dgm:pt modelId="{DB01E3E7-9ADE-4014-94DC-72A3AFCDF0D1}" type="sibTrans" cxnId="{B5ED6848-180C-4A12-A5C4-BA1D568A7861}">
      <dgm:prSet/>
      <dgm:spPr/>
      <dgm:t>
        <a:bodyPr/>
        <a:lstStyle/>
        <a:p>
          <a:endParaRPr lang="sv-SE" b="0"/>
        </a:p>
      </dgm:t>
    </dgm:pt>
    <dgm:pt modelId="{B5109D2D-792C-432D-A1D1-DC321B5CC6C5}">
      <dgm:prSet phldrT="[Text]" custT="1"/>
      <dgm:spPr/>
      <dgm:t>
        <a:bodyPr lIns="0" tIns="0" rIns="0" bIns="0"/>
        <a:lstStyle/>
        <a:p>
          <a:r>
            <a:rPr lang="sv-SE" sz="1000" b="1" dirty="0" smtClean="0"/>
            <a:t>Stötta och engagera individer och samhällen för ändrade levnadsvanor</a:t>
          </a:r>
          <a:endParaRPr lang="sv-SE" sz="1000" b="1" dirty="0"/>
        </a:p>
      </dgm:t>
    </dgm:pt>
    <dgm:pt modelId="{10EA7130-9D6E-4681-BFC7-65305AAADD40}" type="parTrans" cxnId="{4CAB3688-99CF-4905-8CD2-509781666094}">
      <dgm:prSet/>
      <dgm:spPr/>
      <dgm:t>
        <a:bodyPr/>
        <a:lstStyle/>
        <a:p>
          <a:endParaRPr lang="sv-SE" b="0"/>
        </a:p>
      </dgm:t>
    </dgm:pt>
    <dgm:pt modelId="{BB37D2BF-4087-49DF-A1FA-6DABB6E11ADD}" type="sibTrans" cxnId="{4CAB3688-99CF-4905-8CD2-509781666094}">
      <dgm:prSet/>
      <dgm:spPr/>
      <dgm:t>
        <a:bodyPr/>
        <a:lstStyle/>
        <a:p>
          <a:endParaRPr lang="sv-SE" b="0"/>
        </a:p>
      </dgm:t>
    </dgm:pt>
    <dgm:pt modelId="{6A118357-E5F4-4DD9-82CA-56916D36CC18}">
      <dgm:prSet phldrT="[Text]" custT="1"/>
      <dgm:spPr/>
      <dgm:t>
        <a:bodyPr lIns="0" tIns="0" rIns="0" bIns="0"/>
        <a:lstStyle/>
        <a:p>
          <a:r>
            <a:rPr lang="sv-SE" sz="1000" b="1" dirty="0" smtClean="0"/>
            <a:t>Stärka styrning och ledning av hälsa, vård och omsorg</a:t>
          </a:r>
          <a:endParaRPr lang="sv-SE" sz="1000" b="1" dirty="0"/>
        </a:p>
      </dgm:t>
    </dgm:pt>
    <dgm:pt modelId="{D8BAC1E7-3DDD-4908-8902-DA4D8E4EB3D6}" type="parTrans" cxnId="{F8FF7F4D-8710-433F-A7C5-F08E83BABB2C}">
      <dgm:prSet/>
      <dgm:spPr/>
      <dgm:t>
        <a:bodyPr/>
        <a:lstStyle/>
        <a:p>
          <a:endParaRPr lang="sv-SE" b="0"/>
        </a:p>
      </dgm:t>
    </dgm:pt>
    <dgm:pt modelId="{D4F8818C-EF49-4274-926E-0093209E2184}" type="sibTrans" cxnId="{F8FF7F4D-8710-433F-A7C5-F08E83BABB2C}">
      <dgm:prSet/>
      <dgm:spPr/>
      <dgm:t>
        <a:bodyPr/>
        <a:lstStyle/>
        <a:p>
          <a:endParaRPr lang="sv-SE" b="0"/>
        </a:p>
      </dgm:t>
    </dgm:pt>
    <dgm:pt modelId="{DEC45DF2-8BDC-4698-B53F-741F6DBF6332}">
      <dgm:prSet phldrT="[Text]" custT="1"/>
      <dgm:spPr/>
      <dgm:t>
        <a:bodyPr lIns="0" tIns="0" rIns="0" bIns="0"/>
        <a:lstStyle/>
        <a:p>
          <a:r>
            <a:rPr lang="sv-SE" sz="1000" b="1" dirty="0" smtClean="0"/>
            <a:t>Skapa ett hälsofrämjande system med primärvården som bas</a:t>
          </a:r>
          <a:endParaRPr lang="sv-SE" sz="1000" b="1" dirty="0"/>
        </a:p>
      </dgm:t>
    </dgm:pt>
    <dgm:pt modelId="{44244AB7-B45C-43F5-BD1A-614A8BEFF750}" type="parTrans" cxnId="{105B285A-A90F-4506-B60D-9700735C97E4}">
      <dgm:prSet/>
      <dgm:spPr/>
      <dgm:t>
        <a:bodyPr/>
        <a:lstStyle/>
        <a:p>
          <a:endParaRPr lang="sv-SE" b="0"/>
        </a:p>
      </dgm:t>
    </dgm:pt>
    <dgm:pt modelId="{626A487F-7C05-4299-93A2-C2AFA86E5B88}" type="sibTrans" cxnId="{105B285A-A90F-4506-B60D-9700735C97E4}">
      <dgm:prSet/>
      <dgm:spPr/>
      <dgm:t>
        <a:bodyPr/>
        <a:lstStyle/>
        <a:p>
          <a:endParaRPr lang="sv-SE" b="0"/>
        </a:p>
      </dgm:t>
    </dgm:pt>
    <dgm:pt modelId="{1B269E49-6379-4AF5-9A5F-F8DBB98DE5E3}">
      <dgm:prSet phldrT="[Text]" custT="1"/>
      <dgm:spPr/>
      <dgm:t>
        <a:bodyPr lIns="0" tIns="0" rIns="0" bIns="0"/>
        <a:lstStyle/>
        <a:p>
          <a:r>
            <a:rPr lang="sv-SE" sz="1000" b="1" dirty="0" smtClean="0"/>
            <a:t>Samskapade tjänster inom och mellan sektorer</a:t>
          </a:r>
          <a:endParaRPr lang="sv-SE" sz="1000" b="1" dirty="0"/>
        </a:p>
      </dgm:t>
    </dgm:pt>
    <dgm:pt modelId="{699E77C8-2B3B-458C-9CC3-2A4B3726DF63}" type="parTrans" cxnId="{5294AE89-16AA-4AFB-8C99-C09391A30B39}">
      <dgm:prSet/>
      <dgm:spPr/>
      <dgm:t>
        <a:bodyPr/>
        <a:lstStyle/>
        <a:p>
          <a:endParaRPr lang="sv-SE" b="0"/>
        </a:p>
      </dgm:t>
    </dgm:pt>
    <dgm:pt modelId="{0FAABDA6-0ECD-4C25-962F-C08134626709}" type="sibTrans" cxnId="{5294AE89-16AA-4AFB-8C99-C09391A30B39}">
      <dgm:prSet/>
      <dgm:spPr/>
      <dgm:t>
        <a:bodyPr/>
        <a:lstStyle/>
        <a:p>
          <a:endParaRPr lang="sv-SE" b="0"/>
        </a:p>
      </dgm:t>
    </dgm:pt>
    <dgm:pt modelId="{29197A4E-7F03-4564-8E3D-592BB869142E}" type="pres">
      <dgm:prSet presAssocID="{BFA7247B-149D-4ACF-8D42-231A0BF8AF31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sv-SE"/>
        </a:p>
      </dgm:t>
    </dgm:pt>
    <dgm:pt modelId="{9D31DCAD-C620-42A7-9B51-FD2A98825B5D}" type="pres">
      <dgm:prSet presAssocID="{BFA7247B-149D-4ACF-8D42-231A0BF8AF31}" presName="matrix" presStyleCnt="0"/>
      <dgm:spPr/>
    </dgm:pt>
    <dgm:pt modelId="{F864D86A-F5B0-4AE8-BCB1-7A4FA80AC3D8}" type="pres">
      <dgm:prSet presAssocID="{BFA7247B-149D-4ACF-8D42-231A0BF8AF31}" presName="tile1" presStyleLbl="node1" presStyleIdx="0" presStyleCnt="4"/>
      <dgm:spPr/>
      <dgm:t>
        <a:bodyPr/>
        <a:lstStyle/>
        <a:p>
          <a:endParaRPr lang="sv-SE"/>
        </a:p>
      </dgm:t>
    </dgm:pt>
    <dgm:pt modelId="{43ACD095-270B-4B0F-AE27-8C5DCFAF5923}" type="pres">
      <dgm:prSet presAssocID="{BFA7247B-149D-4ACF-8D42-231A0BF8AF31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17A17A9D-C642-4F98-998C-A5561C62A5B3}" type="pres">
      <dgm:prSet presAssocID="{BFA7247B-149D-4ACF-8D42-231A0BF8AF31}" presName="tile2" presStyleLbl="node1" presStyleIdx="1" presStyleCnt="4" custLinFactNeighborX="61551" custLinFactNeighborY="-31569"/>
      <dgm:spPr/>
      <dgm:t>
        <a:bodyPr/>
        <a:lstStyle/>
        <a:p>
          <a:endParaRPr lang="sv-SE"/>
        </a:p>
      </dgm:t>
    </dgm:pt>
    <dgm:pt modelId="{1F5FC49E-525E-4F0A-8AD6-26F781136ADA}" type="pres">
      <dgm:prSet presAssocID="{BFA7247B-149D-4ACF-8D42-231A0BF8AF31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AB5E7D71-3B9E-45C1-BFF6-4311B932B60E}" type="pres">
      <dgm:prSet presAssocID="{BFA7247B-149D-4ACF-8D42-231A0BF8AF31}" presName="tile3" presStyleLbl="node1" presStyleIdx="2" presStyleCnt="4"/>
      <dgm:spPr/>
      <dgm:t>
        <a:bodyPr/>
        <a:lstStyle/>
        <a:p>
          <a:endParaRPr lang="sv-SE"/>
        </a:p>
      </dgm:t>
    </dgm:pt>
    <dgm:pt modelId="{ED0F41FF-3D05-47C5-9686-D1409433DF7B}" type="pres">
      <dgm:prSet presAssocID="{BFA7247B-149D-4ACF-8D42-231A0BF8AF31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F6EA3E25-6F3E-4019-9BA4-C00A915B4AB3}" type="pres">
      <dgm:prSet presAssocID="{BFA7247B-149D-4ACF-8D42-231A0BF8AF31}" presName="tile4" presStyleLbl="node1" presStyleIdx="3" presStyleCnt="4"/>
      <dgm:spPr/>
      <dgm:t>
        <a:bodyPr/>
        <a:lstStyle/>
        <a:p>
          <a:endParaRPr lang="sv-SE"/>
        </a:p>
      </dgm:t>
    </dgm:pt>
    <dgm:pt modelId="{ED5450FF-4735-4D15-8F6D-7F425F92B443}" type="pres">
      <dgm:prSet presAssocID="{BFA7247B-149D-4ACF-8D42-231A0BF8AF31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424F5398-9F30-4665-AFF3-3F141FDEBF1E}" type="pres">
      <dgm:prSet presAssocID="{BFA7247B-149D-4ACF-8D42-231A0BF8AF31}" presName="centerTile" presStyleLbl="fgShp" presStyleIdx="0" presStyleCnt="1" custScaleX="121633" custScaleY="120151">
        <dgm:presLayoutVars>
          <dgm:chMax val="0"/>
          <dgm:chPref val="0"/>
        </dgm:presLayoutVars>
      </dgm:prSet>
      <dgm:spPr/>
      <dgm:t>
        <a:bodyPr/>
        <a:lstStyle/>
        <a:p>
          <a:endParaRPr lang="sv-SE"/>
        </a:p>
      </dgm:t>
    </dgm:pt>
  </dgm:ptLst>
  <dgm:cxnLst>
    <dgm:cxn modelId="{74FC10DD-711E-4F5D-B935-41AAA91C2FC8}" type="presOf" srcId="{B5109D2D-792C-432D-A1D1-DC321B5CC6C5}" destId="{43ACD095-270B-4B0F-AE27-8C5DCFAF5923}" srcOrd="1" destOrd="0" presId="urn:microsoft.com/office/officeart/2005/8/layout/matrix1"/>
    <dgm:cxn modelId="{B5ED6848-180C-4A12-A5C4-BA1D568A7861}" srcId="{BFA7247B-149D-4ACF-8D42-231A0BF8AF31}" destId="{3C45A78B-EEB2-4B8B-B644-AEF159568E09}" srcOrd="0" destOrd="0" parTransId="{4B27D5BD-B1DE-4CF4-AEE4-64D7751D96DF}" sibTransId="{DB01E3E7-9ADE-4014-94DC-72A3AFCDF0D1}"/>
    <dgm:cxn modelId="{5294AE89-16AA-4AFB-8C99-C09391A30B39}" srcId="{3C45A78B-EEB2-4B8B-B644-AEF159568E09}" destId="{1B269E49-6379-4AF5-9A5F-F8DBB98DE5E3}" srcOrd="3" destOrd="0" parTransId="{699E77C8-2B3B-458C-9CC3-2A4B3726DF63}" sibTransId="{0FAABDA6-0ECD-4C25-962F-C08134626709}"/>
    <dgm:cxn modelId="{4CAB3688-99CF-4905-8CD2-509781666094}" srcId="{3C45A78B-EEB2-4B8B-B644-AEF159568E09}" destId="{B5109D2D-792C-432D-A1D1-DC321B5CC6C5}" srcOrd="0" destOrd="0" parTransId="{10EA7130-9D6E-4681-BFC7-65305AAADD40}" sibTransId="{BB37D2BF-4087-49DF-A1FA-6DABB6E11ADD}"/>
    <dgm:cxn modelId="{5BB19247-8CE1-45B9-BA99-E31BD0EC46D3}" type="presOf" srcId="{1B269E49-6379-4AF5-9A5F-F8DBB98DE5E3}" destId="{F6EA3E25-6F3E-4019-9BA4-C00A915B4AB3}" srcOrd="0" destOrd="0" presId="urn:microsoft.com/office/officeart/2005/8/layout/matrix1"/>
    <dgm:cxn modelId="{8C68D4A4-A9C9-4483-8BF8-F4EA62592A0F}" type="presOf" srcId="{DEC45DF2-8BDC-4698-B53F-741F6DBF6332}" destId="{ED0F41FF-3D05-47C5-9686-D1409433DF7B}" srcOrd="1" destOrd="0" presId="urn:microsoft.com/office/officeart/2005/8/layout/matrix1"/>
    <dgm:cxn modelId="{B62A6451-AB1F-40BF-ADEE-DC42DD553785}" type="presOf" srcId="{6A118357-E5F4-4DD9-82CA-56916D36CC18}" destId="{17A17A9D-C642-4F98-998C-A5561C62A5B3}" srcOrd="0" destOrd="0" presId="urn:microsoft.com/office/officeart/2005/8/layout/matrix1"/>
    <dgm:cxn modelId="{BB3DED54-D551-461A-A35C-02B7BE418E6F}" type="presOf" srcId="{6A118357-E5F4-4DD9-82CA-56916D36CC18}" destId="{1F5FC49E-525E-4F0A-8AD6-26F781136ADA}" srcOrd="1" destOrd="0" presId="urn:microsoft.com/office/officeart/2005/8/layout/matrix1"/>
    <dgm:cxn modelId="{F8FF7F4D-8710-433F-A7C5-F08E83BABB2C}" srcId="{3C45A78B-EEB2-4B8B-B644-AEF159568E09}" destId="{6A118357-E5F4-4DD9-82CA-56916D36CC18}" srcOrd="1" destOrd="0" parTransId="{D8BAC1E7-3DDD-4908-8902-DA4D8E4EB3D6}" sibTransId="{D4F8818C-EF49-4274-926E-0093209E2184}"/>
    <dgm:cxn modelId="{941B3DE2-AC9E-441E-B363-AABDE65EDDBF}" type="presOf" srcId="{1B269E49-6379-4AF5-9A5F-F8DBB98DE5E3}" destId="{ED5450FF-4735-4D15-8F6D-7F425F92B443}" srcOrd="1" destOrd="0" presId="urn:microsoft.com/office/officeart/2005/8/layout/matrix1"/>
    <dgm:cxn modelId="{6519ECF5-17A0-4CA0-BA7B-C48BE8220E79}" type="presOf" srcId="{B5109D2D-792C-432D-A1D1-DC321B5CC6C5}" destId="{F864D86A-F5B0-4AE8-BCB1-7A4FA80AC3D8}" srcOrd="0" destOrd="0" presId="urn:microsoft.com/office/officeart/2005/8/layout/matrix1"/>
    <dgm:cxn modelId="{3EACA771-4445-41F8-9D27-6AE69C5D32D6}" type="presOf" srcId="{BFA7247B-149D-4ACF-8D42-231A0BF8AF31}" destId="{29197A4E-7F03-4564-8E3D-592BB869142E}" srcOrd="0" destOrd="0" presId="urn:microsoft.com/office/officeart/2005/8/layout/matrix1"/>
    <dgm:cxn modelId="{105B285A-A90F-4506-B60D-9700735C97E4}" srcId="{3C45A78B-EEB2-4B8B-B644-AEF159568E09}" destId="{DEC45DF2-8BDC-4698-B53F-741F6DBF6332}" srcOrd="2" destOrd="0" parTransId="{44244AB7-B45C-43F5-BD1A-614A8BEFF750}" sibTransId="{626A487F-7C05-4299-93A2-C2AFA86E5B88}"/>
    <dgm:cxn modelId="{B6816895-86F8-49D0-A714-A0B55286F3AC}" type="presOf" srcId="{3C45A78B-EEB2-4B8B-B644-AEF159568E09}" destId="{424F5398-9F30-4665-AFF3-3F141FDEBF1E}" srcOrd="0" destOrd="0" presId="urn:microsoft.com/office/officeart/2005/8/layout/matrix1"/>
    <dgm:cxn modelId="{6B51D255-3CDB-47BC-BDC7-A8018DC06BE1}" type="presOf" srcId="{DEC45DF2-8BDC-4698-B53F-741F6DBF6332}" destId="{AB5E7D71-3B9E-45C1-BFF6-4311B932B60E}" srcOrd="0" destOrd="0" presId="urn:microsoft.com/office/officeart/2005/8/layout/matrix1"/>
    <dgm:cxn modelId="{3AA9D8B7-ACD4-4B64-AE68-D54736A1F2FE}" type="presParOf" srcId="{29197A4E-7F03-4564-8E3D-592BB869142E}" destId="{9D31DCAD-C620-42A7-9B51-FD2A98825B5D}" srcOrd="0" destOrd="0" presId="urn:microsoft.com/office/officeart/2005/8/layout/matrix1"/>
    <dgm:cxn modelId="{7694AAD0-9735-47FD-8C47-BD8180A05D6F}" type="presParOf" srcId="{9D31DCAD-C620-42A7-9B51-FD2A98825B5D}" destId="{F864D86A-F5B0-4AE8-BCB1-7A4FA80AC3D8}" srcOrd="0" destOrd="0" presId="urn:microsoft.com/office/officeart/2005/8/layout/matrix1"/>
    <dgm:cxn modelId="{608C7737-4FFE-4F2A-BFD9-28C0F73ACFA0}" type="presParOf" srcId="{9D31DCAD-C620-42A7-9B51-FD2A98825B5D}" destId="{43ACD095-270B-4B0F-AE27-8C5DCFAF5923}" srcOrd="1" destOrd="0" presId="urn:microsoft.com/office/officeart/2005/8/layout/matrix1"/>
    <dgm:cxn modelId="{1CC1747B-EA53-4B86-99C1-2B6098D45075}" type="presParOf" srcId="{9D31DCAD-C620-42A7-9B51-FD2A98825B5D}" destId="{17A17A9D-C642-4F98-998C-A5561C62A5B3}" srcOrd="2" destOrd="0" presId="urn:microsoft.com/office/officeart/2005/8/layout/matrix1"/>
    <dgm:cxn modelId="{76456148-18F6-4EC4-9120-CE5959A45855}" type="presParOf" srcId="{9D31DCAD-C620-42A7-9B51-FD2A98825B5D}" destId="{1F5FC49E-525E-4F0A-8AD6-26F781136ADA}" srcOrd="3" destOrd="0" presId="urn:microsoft.com/office/officeart/2005/8/layout/matrix1"/>
    <dgm:cxn modelId="{6F7280BC-05A0-49B3-A580-FA60D6B81AA1}" type="presParOf" srcId="{9D31DCAD-C620-42A7-9B51-FD2A98825B5D}" destId="{AB5E7D71-3B9E-45C1-BFF6-4311B932B60E}" srcOrd="4" destOrd="0" presId="urn:microsoft.com/office/officeart/2005/8/layout/matrix1"/>
    <dgm:cxn modelId="{4D930A63-E7E5-4DB5-8953-634A45E9D2D2}" type="presParOf" srcId="{9D31DCAD-C620-42A7-9B51-FD2A98825B5D}" destId="{ED0F41FF-3D05-47C5-9686-D1409433DF7B}" srcOrd="5" destOrd="0" presId="urn:microsoft.com/office/officeart/2005/8/layout/matrix1"/>
    <dgm:cxn modelId="{29DB57AB-EE51-4EAE-9052-6B8D31C6F3BA}" type="presParOf" srcId="{9D31DCAD-C620-42A7-9B51-FD2A98825B5D}" destId="{F6EA3E25-6F3E-4019-9BA4-C00A915B4AB3}" srcOrd="6" destOrd="0" presId="urn:microsoft.com/office/officeart/2005/8/layout/matrix1"/>
    <dgm:cxn modelId="{063819E7-0CC8-46C3-B2A5-AF23EF25AB4B}" type="presParOf" srcId="{9D31DCAD-C620-42A7-9B51-FD2A98825B5D}" destId="{ED5450FF-4735-4D15-8F6D-7F425F92B443}" srcOrd="7" destOrd="0" presId="urn:microsoft.com/office/officeart/2005/8/layout/matrix1"/>
    <dgm:cxn modelId="{2A3E7B02-DA75-406F-A43B-0AF8F33F9739}" type="presParOf" srcId="{29197A4E-7F03-4564-8E3D-592BB869142E}" destId="{424F5398-9F30-4665-AFF3-3F141FDEBF1E}" srcOrd="1" destOrd="0" presId="urn:microsoft.com/office/officeart/2005/8/layout/matrix1"/>
  </dgm:cxnLst>
  <dgm:bg>
    <a:effectLst/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64D86A-F5B0-4AE8-BCB1-7A4FA80AC3D8}">
      <dsp:nvSpPr>
        <dsp:cNvPr id="0" name=""/>
        <dsp:cNvSpPr/>
      </dsp:nvSpPr>
      <dsp:spPr>
        <a:xfrm rot="16200000">
          <a:off x="451848" y="-451848"/>
          <a:ext cx="872331" cy="1776028"/>
        </a:xfrm>
        <a:prstGeom prst="round1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000" b="1" kern="1200" dirty="0" smtClean="0"/>
            <a:t>Stötta och engagera individer och samhällen för ändrade levnadsvanor</a:t>
          </a:r>
          <a:endParaRPr lang="sv-SE" sz="1000" b="1" kern="1200" dirty="0"/>
        </a:p>
      </dsp:txBody>
      <dsp:txXfrm rot="5400000">
        <a:off x="-1" y="1"/>
        <a:ext cx="1776028" cy="654248"/>
      </dsp:txXfrm>
    </dsp:sp>
    <dsp:sp modelId="{17A17A9D-C642-4F98-998C-A5561C62A5B3}">
      <dsp:nvSpPr>
        <dsp:cNvPr id="0" name=""/>
        <dsp:cNvSpPr/>
      </dsp:nvSpPr>
      <dsp:spPr>
        <a:xfrm>
          <a:off x="1776028" y="0"/>
          <a:ext cx="1776028" cy="872331"/>
        </a:xfrm>
        <a:prstGeom prst="round1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000" b="1" kern="1200" dirty="0" smtClean="0"/>
            <a:t>Stärka styrning och ledning av hälsa, vård och omsorg</a:t>
          </a:r>
          <a:endParaRPr lang="sv-SE" sz="1000" b="1" kern="1200" dirty="0"/>
        </a:p>
      </dsp:txBody>
      <dsp:txXfrm>
        <a:off x="1776028" y="0"/>
        <a:ext cx="1776028" cy="654248"/>
      </dsp:txXfrm>
    </dsp:sp>
    <dsp:sp modelId="{AB5E7D71-3B9E-45C1-BFF6-4311B932B60E}">
      <dsp:nvSpPr>
        <dsp:cNvPr id="0" name=""/>
        <dsp:cNvSpPr/>
      </dsp:nvSpPr>
      <dsp:spPr>
        <a:xfrm rot="10800000">
          <a:off x="0" y="872331"/>
          <a:ext cx="1776028" cy="872331"/>
        </a:xfrm>
        <a:prstGeom prst="round1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000" b="1" kern="1200" dirty="0" smtClean="0"/>
            <a:t>Skapa ett hälsofrämjande system med primärvården som bas</a:t>
          </a:r>
          <a:endParaRPr lang="sv-SE" sz="1000" b="1" kern="1200" dirty="0"/>
        </a:p>
      </dsp:txBody>
      <dsp:txXfrm rot="10800000">
        <a:off x="0" y="1090413"/>
        <a:ext cx="1776028" cy="654248"/>
      </dsp:txXfrm>
    </dsp:sp>
    <dsp:sp modelId="{F6EA3E25-6F3E-4019-9BA4-C00A915B4AB3}">
      <dsp:nvSpPr>
        <dsp:cNvPr id="0" name=""/>
        <dsp:cNvSpPr/>
      </dsp:nvSpPr>
      <dsp:spPr>
        <a:xfrm rot="5400000">
          <a:off x="2227876" y="420482"/>
          <a:ext cx="872331" cy="1776028"/>
        </a:xfrm>
        <a:prstGeom prst="round1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000" b="1" kern="1200" dirty="0" smtClean="0"/>
            <a:t>Samskapade tjänster inom och mellan sektorer</a:t>
          </a:r>
          <a:endParaRPr lang="sv-SE" sz="1000" b="1" kern="1200" dirty="0"/>
        </a:p>
      </dsp:txBody>
      <dsp:txXfrm rot="-5400000">
        <a:off x="1776027" y="1090413"/>
        <a:ext cx="1776028" cy="654248"/>
      </dsp:txXfrm>
    </dsp:sp>
    <dsp:sp modelId="{424F5398-9F30-4665-AFF3-3F141FDEBF1E}">
      <dsp:nvSpPr>
        <dsp:cNvPr id="0" name=""/>
        <dsp:cNvSpPr/>
      </dsp:nvSpPr>
      <dsp:spPr>
        <a:xfrm>
          <a:off x="1127957" y="610302"/>
          <a:ext cx="1296141" cy="524057"/>
        </a:xfrm>
        <a:prstGeom prst="round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000" b="1" kern="1200" dirty="0" smtClean="0"/>
            <a:t>Skapa förutsättningar för transformering</a:t>
          </a:r>
          <a:endParaRPr lang="sv-SE" sz="1000" b="1" kern="1200" dirty="0"/>
        </a:p>
      </dsp:txBody>
      <dsp:txXfrm>
        <a:off x="1153539" y="635884"/>
        <a:ext cx="1244977" cy="4728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90665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776866" y="0"/>
            <a:ext cx="2890665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04CF42-3317-4D4B-9495-A64E2FB71CC7}" type="datetimeFigureOut">
              <a:rPr lang="sv-SE" smtClean="0"/>
              <a:t>2018-11-14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1" y="9430219"/>
            <a:ext cx="2890665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776866" y="9430219"/>
            <a:ext cx="2890665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698EEE-5650-4C28-8E06-82F3B91C65F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684106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90665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776866" y="0"/>
            <a:ext cx="2890665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4E5F14-864B-4427-8F68-475BC7697F3F}" type="datetimeFigureOut">
              <a:rPr lang="sv-SE" smtClean="0"/>
              <a:t>2018-11-14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6125"/>
            <a:ext cx="4960938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66599" y="4716705"/>
            <a:ext cx="5335893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1" y="9430219"/>
            <a:ext cx="2890665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776866" y="9430219"/>
            <a:ext cx="2890665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7B2E42-EFB0-4C89-9B72-E84A1C9E10B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46492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7B2E42-EFB0-4C89-9B72-E84A1C9E10B9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763753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1. ett användardrivet personcentrerat utvecklings- och innovationsarbete, Lokalsamhället där individen bor måste engageras så att det blir enklare att leva</a:t>
            </a:r>
          </a:p>
          <a:p>
            <a:r>
              <a:rPr lang="sv-SE" dirty="0"/>
              <a:t>ett hälsosamt liv</a:t>
            </a:r>
            <a:r>
              <a:rPr lang="sv-SE" dirty="0" smtClean="0"/>
              <a:t>.</a:t>
            </a:r>
          </a:p>
          <a:p>
            <a:endParaRPr lang="sv-SE" dirty="0" smtClean="0"/>
          </a:p>
          <a:p>
            <a:r>
              <a:rPr lang="sv-SE" dirty="0" smtClean="0"/>
              <a:t>2. förnyelseinriktat ledarskap, över sektorer</a:t>
            </a:r>
          </a:p>
          <a:p>
            <a:endParaRPr lang="sv-SE" dirty="0"/>
          </a:p>
          <a:p>
            <a:r>
              <a:rPr lang="sv-SE" dirty="0"/>
              <a:t>3. Primärvården måste bli kärnan </a:t>
            </a:r>
            <a:r>
              <a:rPr lang="sv-SE" dirty="0" smtClean="0"/>
              <a:t>och styra samspelet </a:t>
            </a:r>
            <a:r>
              <a:rPr lang="sv-SE" dirty="0"/>
              <a:t>med andra delar av systemet. Grunduppdraget :</a:t>
            </a:r>
            <a:r>
              <a:rPr lang="sv-SE" dirty="0" smtClean="0"/>
              <a:t>att tillhandahålla </a:t>
            </a:r>
            <a:r>
              <a:rPr lang="sv-SE" dirty="0"/>
              <a:t>hälsofrämjande och förebyggande insatser utifrån </a:t>
            </a:r>
            <a:r>
              <a:rPr lang="sv-SE" dirty="0" smtClean="0"/>
              <a:t>såväl befolkningens </a:t>
            </a:r>
            <a:r>
              <a:rPr lang="sv-SE" dirty="0"/>
              <a:t>behov som personers individuella </a:t>
            </a:r>
            <a:r>
              <a:rPr lang="sv-SE" dirty="0" smtClean="0"/>
              <a:t>behov. Välfärdscentral ,digitalisering</a:t>
            </a:r>
          </a:p>
          <a:p>
            <a:endParaRPr lang="sv-SE" dirty="0"/>
          </a:p>
          <a:p>
            <a:r>
              <a:rPr lang="sv-SE" dirty="0"/>
              <a:t>4. Vård- och omsorgsaktörerna måste koordinera och</a:t>
            </a:r>
          </a:p>
          <a:p>
            <a:r>
              <a:rPr lang="sv-SE" dirty="0"/>
              <a:t>integrera sina tjänster samt anpassa dem efter individens </a:t>
            </a:r>
            <a:r>
              <a:rPr lang="sv-SE" dirty="0" smtClean="0"/>
              <a:t>behov</a:t>
            </a:r>
          </a:p>
          <a:p>
            <a:endParaRPr lang="sv-SE" dirty="0"/>
          </a:p>
          <a:p>
            <a:r>
              <a:rPr lang="sv-SE" dirty="0"/>
              <a:t>5. långsiktig möjliggörande </a:t>
            </a:r>
            <a:r>
              <a:rPr lang="sv-SE" dirty="0" smtClean="0"/>
              <a:t>miljö, ledarskap, </a:t>
            </a:r>
            <a:r>
              <a:rPr lang="sv-SE" dirty="0" err="1" smtClean="0"/>
              <a:t>big</a:t>
            </a:r>
            <a:r>
              <a:rPr lang="sv-SE" dirty="0" smtClean="0"/>
              <a:t> data, lagar, ersättningsystem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7B2E42-EFB0-4C89-9B72-E84A1C9E10B9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740418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E226E-8C4C-4268-B4E1-D534A88E2628}" type="slidenum">
              <a:rPr lang="sv-SE" smtClean="0">
                <a:solidFill>
                  <a:prstClr val="black"/>
                </a:solidFill>
              </a:rPr>
              <a:pPr/>
              <a:t>5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7478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7B2E42-EFB0-4C89-9B72-E84A1C9E10B9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88452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ual för 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12"/>
          <p:cNvSpPr txBox="1">
            <a:spLocks/>
          </p:cNvSpPr>
          <p:nvPr userDrawn="1"/>
        </p:nvSpPr>
        <p:spPr>
          <a:xfrm>
            <a:off x="1046759" y="2512514"/>
            <a:ext cx="3551646" cy="1369973"/>
          </a:xfrm>
          <a:prstGeom prst="rect">
            <a:avLst/>
          </a:prstGeom>
        </p:spPr>
        <p:txBody>
          <a:bodyPr/>
          <a:lstStyle>
            <a:lvl1pPr marL="285750" indent="-285750" algn="l" defTabSz="762000" rtl="0" eaLnBrk="1" fontAlgn="base" hangingPunct="1">
              <a:spcBef>
                <a:spcPct val="10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36575" indent="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charset="0"/>
              <a:buNone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0975" indent="-180975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Arial" charset="0"/>
              <a:buChar char="•"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90700" indent="-176213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charset="0"/>
              <a:buChar char="–"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54238" indent="-87313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Arial" charset="0"/>
              <a:buChar char="•"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384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6pPr>
            <a:lvl7pPr marL="28956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7pPr>
            <a:lvl8pPr marL="33528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8pPr>
            <a:lvl9pPr marL="38100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>
              <a:buClr>
                <a:srgbClr val="403D45"/>
              </a:buClr>
              <a:buFont typeface="Arial" panose="020B0604020202020204" pitchFamily="34" charset="0"/>
              <a:buNone/>
            </a:pPr>
            <a:r>
              <a:rPr lang="sv-SE" sz="1400" b="1" kern="0">
                <a:solidFill>
                  <a:srgbClr val="155697"/>
                </a:solidFill>
              </a:rPr>
              <a:t>Skapa ny sida</a:t>
            </a:r>
          </a:p>
          <a:p>
            <a:pPr>
              <a:spcBef>
                <a:spcPts val="160"/>
              </a:spcBef>
              <a:buClr>
                <a:srgbClr val="403D45"/>
              </a:buClr>
            </a:pPr>
            <a:r>
              <a:rPr lang="sv-SE" sz="1200" kern="0">
                <a:solidFill>
                  <a:srgbClr val="403D45"/>
                </a:solidFill>
              </a:rPr>
              <a:t>I menyn </a:t>
            </a:r>
            <a:r>
              <a:rPr lang="sv-SE" sz="1200" b="1" kern="0">
                <a:solidFill>
                  <a:srgbClr val="403D45"/>
                </a:solidFill>
              </a:rPr>
              <a:t>Start </a:t>
            </a:r>
            <a:r>
              <a:rPr lang="sv-SE" sz="1200" kern="0">
                <a:solidFill>
                  <a:srgbClr val="403D45"/>
                </a:solidFill>
              </a:rPr>
              <a:t>hittar du</a:t>
            </a:r>
            <a:r>
              <a:rPr lang="sv-SE" sz="1200" b="1" kern="0">
                <a:solidFill>
                  <a:srgbClr val="403D45"/>
                </a:solidFill>
              </a:rPr>
              <a:t> </a:t>
            </a:r>
            <a:r>
              <a:rPr lang="sv-SE" sz="1200" i="1" kern="0">
                <a:solidFill>
                  <a:srgbClr val="403D45"/>
                </a:solidFill>
              </a:rPr>
              <a:t>Ny bild</a:t>
            </a:r>
            <a:r>
              <a:rPr lang="sv-SE" sz="1200" kern="0">
                <a:solidFill>
                  <a:srgbClr val="403D45"/>
                </a:solidFill>
              </a:rPr>
              <a:t>. </a:t>
            </a:r>
          </a:p>
          <a:p>
            <a:pPr>
              <a:spcBef>
                <a:spcPts val="160"/>
              </a:spcBef>
              <a:buClr>
                <a:srgbClr val="403D45"/>
              </a:buClr>
            </a:pPr>
            <a:r>
              <a:rPr lang="sv-SE" sz="1200" kern="0">
                <a:solidFill>
                  <a:srgbClr val="403D45"/>
                </a:solidFill>
              </a:rPr>
              <a:t>Klicka på pilen och välj den </a:t>
            </a:r>
            <a:r>
              <a:rPr lang="sv-SE" sz="1200" kern="0" err="1">
                <a:solidFill>
                  <a:srgbClr val="403D45"/>
                </a:solidFill>
              </a:rPr>
              <a:t>sidmall</a:t>
            </a:r>
            <a:r>
              <a:rPr lang="sv-SE" sz="1200" kern="0">
                <a:solidFill>
                  <a:srgbClr val="403D45"/>
                </a:solidFill>
              </a:rPr>
              <a:t> du behöver.</a:t>
            </a:r>
            <a:endParaRPr lang="sv-SE" sz="1400" kern="0">
              <a:solidFill>
                <a:srgbClr val="403D45"/>
              </a:solidFill>
            </a:endParaRPr>
          </a:p>
          <a:p>
            <a:pPr>
              <a:buClr>
                <a:srgbClr val="403D45"/>
              </a:buClr>
            </a:pPr>
            <a:endParaRPr lang="sv-SE" sz="1400" kern="0">
              <a:solidFill>
                <a:srgbClr val="403D45"/>
              </a:solidFill>
            </a:endParaRPr>
          </a:p>
          <a:p>
            <a:pPr>
              <a:buClr>
                <a:srgbClr val="403D45"/>
              </a:buClr>
            </a:pPr>
            <a:endParaRPr lang="sv-SE" sz="1400" kern="0">
              <a:solidFill>
                <a:srgbClr val="403D45"/>
              </a:solidFill>
            </a:endParaRPr>
          </a:p>
          <a:p>
            <a:pPr>
              <a:buClr>
                <a:srgbClr val="403D45"/>
              </a:buClr>
            </a:pPr>
            <a:endParaRPr lang="sv-SE" sz="1400" kern="0">
              <a:solidFill>
                <a:srgbClr val="403D45"/>
              </a:solidFill>
            </a:endParaRPr>
          </a:p>
          <a:p>
            <a:pPr marL="228600" indent="-228600">
              <a:spcBef>
                <a:spcPts val="160"/>
              </a:spcBef>
              <a:buClr>
                <a:srgbClr val="403D45"/>
              </a:buClr>
              <a:buFont typeface="+mj-lt"/>
              <a:buAutoNum type="arabicPeriod"/>
              <a:defRPr/>
            </a:pPr>
            <a:endParaRPr lang="sv-SE" sz="1200" kern="0">
              <a:solidFill>
                <a:srgbClr val="403D45"/>
              </a:solidFill>
            </a:endParaRPr>
          </a:p>
          <a:p>
            <a:pPr marL="0" indent="0">
              <a:buClr>
                <a:srgbClr val="403D45"/>
              </a:buClr>
              <a:buFont typeface="Arial" panose="020B0604020202020204" pitchFamily="34" charset="0"/>
              <a:buNone/>
            </a:pPr>
            <a:endParaRPr lang="sv-SE" sz="1200" kern="0">
              <a:solidFill>
                <a:srgbClr val="403D45"/>
              </a:solidFill>
            </a:endParaRPr>
          </a:p>
          <a:p>
            <a:pPr marL="0" indent="0">
              <a:buClr>
                <a:srgbClr val="403D45"/>
              </a:buClr>
              <a:buFont typeface="Arial" panose="020B0604020202020204" pitchFamily="34" charset="0"/>
              <a:buNone/>
            </a:pPr>
            <a:endParaRPr lang="sv-SE" sz="1200" kern="0">
              <a:solidFill>
                <a:srgbClr val="403D45"/>
              </a:solidFill>
            </a:endParaRPr>
          </a:p>
          <a:p>
            <a:pPr marL="0" indent="0">
              <a:buClr>
                <a:srgbClr val="403D45"/>
              </a:buClr>
              <a:buFont typeface="Arial" panose="020B0604020202020204" pitchFamily="34" charset="0"/>
              <a:buNone/>
            </a:pPr>
            <a:endParaRPr lang="sv-SE" sz="1200" kern="0">
              <a:solidFill>
                <a:srgbClr val="403D45"/>
              </a:solidFill>
            </a:endParaRPr>
          </a:p>
          <a:p>
            <a:pPr marL="0" indent="0">
              <a:buClr>
                <a:srgbClr val="403D45"/>
              </a:buClr>
              <a:buFont typeface="Arial" panose="020B0604020202020204" pitchFamily="34" charset="0"/>
              <a:buNone/>
            </a:pPr>
            <a:endParaRPr lang="sv-SE" sz="1200" kern="0">
              <a:solidFill>
                <a:srgbClr val="403D45"/>
              </a:solidFill>
            </a:endParaRPr>
          </a:p>
          <a:p>
            <a:pPr>
              <a:buClr>
                <a:srgbClr val="403D45"/>
              </a:buClr>
            </a:pPr>
            <a:endParaRPr lang="sv-SE" sz="1400" kern="0">
              <a:solidFill>
                <a:srgbClr val="403D45"/>
              </a:solidFill>
            </a:endParaRPr>
          </a:p>
        </p:txBody>
      </p:sp>
      <p:sp>
        <p:nvSpPr>
          <p:cNvPr id="5" name="Rubrik 8"/>
          <p:cNvSpPr txBox="1">
            <a:spLocks/>
          </p:cNvSpPr>
          <p:nvPr userDrawn="1"/>
        </p:nvSpPr>
        <p:spPr>
          <a:xfrm>
            <a:off x="1034250" y="775051"/>
            <a:ext cx="5619750" cy="620712"/>
          </a:xfrm>
          <a:prstGeom prst="rect">
            <a:avLst/>
          </a:prstGeom>
        </p:spPr>
        <p:txBody>
          <a:bodyPr/>
          <a:lstStyle>
            <a:lvl1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  <a:lvl2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2pPr>
            <a:lvl3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3pPr>
            <a:lvl4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4pPr>
            <a:lvl5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5pPr>
            <a:lvl6pPr marL="457200"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0D68B0"/>
                </a:solidFill>
                <a:latin typeface="Arial" charset="0"/>
              </a:defRPr>
            </a:lvl6pPr>
            <a:lvl7pPr marL="914400"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0D68B0"/>
                </a:solidFill>
                <a:latin typeface="Arial" charset="0"/>
              </a:defRPr>
            </a:lvl7pPr>
            <a:lvl8pPr marL="1371600"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0D68B0"/>
                </a:solidFill>
                <a:latin typeface="Arial" charset="0"/>
              </a:defRPr>
            </a:lvl8pPr>
            <a:lvl9pPr marL="1828800"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0D68B0"/>
                </a:solidFill>
                <a:latin typeface="Arial" charset="0"/>
              </a:defRPr>
            </a:lvl9pPr>
          </a:lstStyle>
          <a:p>
            <a:r>
              <a:rPr lang="sv-SE" kern="0"/>
              <a:t>Våra nya mallar</a:t>
            </a:r>
          </a:p>
        </p:txBody>
      </p:sp>
      <p:grpSp>
        <p:nvGrpSpPr>
          <p:cNvPr id="17" name="Grupp 16"/>
          <p:cNvGrpSpPr/>
          <p:nvPr userDrawn="1"/>
        </p:nvGrpSpPr>
        <p:grpSpPr>
          <a:xfrm>
            <a:off x="1153326" y="3929353"/>
            <a:ext cx="1761936" cy="1323107"/>
            <a:chOff x="1545535" y="1656085"/>
            <a:chExt cx="1990725" cy="1085850"/>
          </a:xfrm>
        </p:grpSpPr>
        <p:pic>
          <p:nvPicPr>
            <p:cNvPr id="6" name="Bildobjekt 5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5535" y="1656085"/>
              <a:ext cx="1990725" cy="108585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" name="Ellips 1"/>
            <p:cNvSpPr/>
            <p:nvPr userDrawn="1"/>
          </p:nvSpPr>
          <p:spPr bwMode="auto">
            <a:xfrm>
              <a:off x="2647464" y="2404704"/>
              <a:ext cx="152380" cy="152380"/>
            </a:xfrm>
            <a:prstGeom prst="ellipse">
              <a:avLst/>
            </a:prstGeom>
            <a:noFill/>
            <a:ln w="12700" cap="flat" cmpd="sng" algn="ctr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sv-SE" sz="2600">
                <a:solidFill>
                  <a:srgbClr val="000000"/>
                </a:solidFill>
              </a:endParaRPr>
            </a:p>
          </p:txBody>
        </p:sp>
      </p:grpSp>
      <p:grpSp>
        <p:nvGrpSpPr>
          <p:cNvPr id="49" name="Grupp 48"/>
          <p:cNvGrpSpPr/>
          <p:nvPr userDrawn="1"/>
        </p:nvGrpSpPr>
        <p:grpSpPr>
          <a:xfrm>
            <a:off x="4584348" y="3882486"/>
            <a:ext cx="1761936" cy="1332388"/>
            <a:chOff x="1563890" y="3912629"/>
            <a:chExt cx="1990725" cy="1085850"/>
          </a:xfrm>
        </p:grpSpPr>
        <p:pic>
          <p:nvPicPr>
            <p:cNvPr id="30" name="Bildobjekt 29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3890" y="3912629"/>
              <a:ext cx="1990725" cy="108585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44" name="Rektangel 43"/>
            <p:cNvSpPr/>
            <p:nvPr userDrawn="1"/>
          </p:nvSpPr>
          <p:spPr bwMode="auto">
            <a:xfrm>
              <a:off x="2802016" y="4183582"/>
              <a:ext cx="736413" cy="215328"/>
            </a:xfrm>
            <a:prstGeom prst="rect">
              <a:avLst/>
            </a:prstGeom>
            <a:noFill/>
            <a:ln w="12700" cap="flat" cmpd="sng" algn="ctr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sv-SE" sz="2600">
                <a:noFill/>
              </a:endParaRPr>
            </a:p>
          </p:txBody>
        </p:sp>
      </p:grpSp>
      <p:sp>
        <p:nvSpPr>
          <p:cNvPr id="15" name="Rektangel 14"/>
          <p:cNvSpPr/>
          <p:nvPr userDrawn="1"/>
        </p:nvSpPr>
        <p:spPr>
          <a:xfrm>
            <a:off x="4501299" y="2512512"/>
            <a:ext cx="4572000" cy="91307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sz="1400" b="1" kern="0">
                <a:solidFill>
                  <a:srgbClr val="155697"/>
                </a:solidFill>
              </a:rPr>
              <a:t>Ändra mall på en befintlig sida</a:t>
            </a:r>
          </a:p>
          <a:p>
            <a:pPr marL="171450" indent="-171450">
              <a:spcBef>
                <a:spcPts val="160"/>
              </a:spcBef>
              <a:buFont typeface="Arial" panose="020B0604020202020204" pitchFamily="34" charset="0"/>
              <a:buChar char="•"/>
            </a:pPr>
            <a:r>
              <a:rPr lang="sv-SE" sz="1200" kern="0">
                <a:solidFill>
                  <a:srgbClr val="000000"/>
                </a:solidFill>
              </a:rPr>
              <a:t>Markera den sida i presentationen som du </a:t>
            </a:r>
            <a:br>
              <a:rPr lang="sv-SE" sz="1200" kern="0">
                <a:solidFill>
                  <a:srgbClr val="000000"/>
                </a:solidFill>
              </a:rPr>
            </a:br>
            <a:r>
              <a:rPr lang="sv-SE" sz="1200" kern="0">
                <a:solidFill>
                  <a:srgbClr val="000000"/>
                </a:solidFill>
              </a:rPr>
              <a:t>vill byta </a:t>
            </a:r>
            <a:r>
              <a:rPr lang="sv-SE" sz="1200" kern="0" err="1">
                <a:solidFill>
                  <a:srgbClr val="000000"/>
                </a:solidFill>
              </a:rPr>
              <a:t>sidmall</a:t>
            </a:r>
            <a:r>
              <a:rPr lang="sv-SE" sz="1200" kern="0">
                <a:solidFill>
                  <a:srgbClr val="000000"/>
                </a:solidFill>
              </a:rPr>
              <a:t> på. </a:t>
            </a:r>
          </a:p>
          <a:p>
            <a:pPr marL="171450" indent="-171450" defTabSz="762000" fontAlgn="base">
              <a:spcBef>
                <a:spcPts val="160"/>
              </a:spcBef>
              <a:spcAft>
                <a:spcPct val="0"/>
              </a:spcAft>
              <a:buClr>
                <a:srgbClr val="403D45"/>
              </a:buClr>
              <a:buFont typeface="Arial" panose="020B0604020202020204" pitchFamily="34" charset="0"/>
              <a:buChar char="•"/>
              <a:defRPr/>
            </a:pPr>
            <a:r>
              <a:rPr lang="sv-SE" sz="1200" kern="0">
                <a:solidFill>
                  <a:srgbClr val="000000"/>
                </a:solidFill>
              </a:rPr>
              <a:t>Gå upp till menyn </a:t>
            </a:r>
            <a:r>
              <a:rPr lang="sv-SE" sz="1200" b="1" kern="0">
                <a:solidFill>
                  <a:srgbClr val="000000"/>
                </a:solidFill>
              </a:rPr>
              <a:t>Start </a:t>
            </a:r>
            <a:r>
              <a:rPr lang="sv-SE" sz="1200" kern="0">
                <a:solidFill>
                  <a:srgbClr val="000000"/>
                </a:solidFill>
              </a:rPr>
              <a:t>och välj</a:t>
            </a:r>
            <a:r>
              <a:rPr lang="sv-SE" sz="1200" b="1" kern="0">
                <a:solidFill>
                  <a:srgbClr val="000000"/>
                </a:solidFill>
              </a:rPr>
              <a:t> </a:t>
            </a:r>
            <a:r>
              <a:rPr lang="sv-SE" sz="1200" i="1" kern="0">
                <a:solidFill>
                  <a:srgbClr val="000000"/>
                </a:solidFill>
              </a:rPr>
              <a:t>Layout</a:t>
            </a:r>
            <a:r>
              <a:rPr lang="sv-SE" sz="1200" kern="0">
                <a:solidFill>
                  <a:srgbClr val="000000"/>
                </a:solidFill>
              </a:rPr>
              <a:t>. </a:t>
            </a:r>
          </a:p>
        </p:txBody>
      </p:sp>
      <p:sp>
        <p:nvSpPr>
          <p:cNvPr id="11" name="Platshållare för text 12"/>
          <p:cNvSpPr txBox="1">
            <a:spLocks/>
          </p:cNvSpPr>
          <p:nvPr userDrawn="1"/>
        </p:nvSpPr>
        <p:spPr>
          <a:xfrm>
            <a:off x="1051492" y="1518696"/>
            <a:ext cx="6419585" cy="921921"/>
          </a:xfrm>
          <a:prstGeom prst="rect">
            <a:avLst/>
          </a:prstGeom>
        </p:spPr>
        <p:txBody>
          <a:bodyPr/>
          <a:lstStyle>
            <a:lvl1pPr marL="285750" indent="-285750" algn="l" defTabSz="762000" rtl="0" eaLnBrk="1" fontAlgn="base" hangingPunct="1">
              <a:spcBef>
                <a:spcPct val="10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36575" indent="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charset="0"/>
              <a:buNone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0975" indent="-180975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Arial" charset="0"/>
              <a:buChar char="•"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90700" indent="-176213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charset="0"/>
              <a:buChar char="–"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54238" indent="-87313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Arial" charset="0"/>
              <a:buChar char="•"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384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6pPr>
            <a:lvl7pPr marL="28956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7pPr>
            <a:lvl8pPr marL="33528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8pPr>
            <a:lvl9pPr marL="38100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>
              <a:spcBef>
                <a:spcPts val="160"/>
              </a:spcBef>
              <a:buClr>
                <a:srgbClr val="403D45"/>
              </a:buClr>
              <a:buFont typeface="Arial" panose="020B0604020202020204" pitchFamily="34" charset="0"/>
              <a:buNone/>
            </a:pPr>
            <a:r>
              <a:rPr lang="sv-SE" sz="1200" b="1" kern="0">
                <a:solidFill>
                  <a:srgbClr val="403D45"/>
                </a:solidFill>
              </a:rPr>
              <a:t>Det finns två gemensamma powerpointmallar för organisationen, en blå och en vit. Du hittar båda i VIS. Avsändaren är Region Norrbotten, oavsett vilken division vi tillhör. Använd de befintliga sidmallarna (layout) så långt det är möjligt.</a:t>
            </a:r>
            <a:endParaRPr lang="sv-SE" sz="1400" kern="0">
              <a:solidFill>
                <a:srgbClr val="403D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387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Helbil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692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3017920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Helbild med text ovanp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692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62002" y="979488"/>
            <a:ext cx="3590925" cy="2754312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40326922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94708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1563"/>
            <a:ext cx="8229600" cy="765648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89101"/>
            <a:ext cx="8229600" cy="476423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0154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75874"/>
            <a:ext cx="7772400" cy="706969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54049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/>
          </a:p>
        </p:txBody>
      </p:sp>
      <p:pic>
        <p:nvPicPr>
          <p:cNvPr id="4" name="Bildobjekt 3" descr="isblock frilagda med skugga cmyk blänkare.psd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06678" y="3154218"/>
            <a:ext cx="2622361" cy="4306546"/>
          </a:xfrm>
          <a:prstGeom prst="rect">
            <a:avLst/>
          </a:prstGeom>
        </p:spPr>
      </p:pic>
      <p:pic>
        <p:nvPicPr>
          <p:cNvPr id="5" name="Bildobjekt 4" descr="LTU sve - vit.eps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5051" y="5842527"/>
            <a:ext cx="1376522" cy="743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796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8464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244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244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030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3134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64906"/>
            <a:ext cx="4040188" cy="24534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853134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564906"/>
            <a:ext cx="4041775" cy="24534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824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itel &amp; presentatö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1"/>
          <p:cNvSpPr>
            <a:spLocks noGrp="1"/>
          </p:cNvSpPr>
          <p:nvPr>
            <p:ph type="title"/>
          </p:nvPr>
        </p:nvSpPr>
        <p:spPr>
          <a:xfrm>
            <a:off x="1319003" y="1445778"/>
            <a:ext cx="6497905" cy="1348671"/>
          </a:xfrm>
          <a:prstGeom prst="rect">
            <a:avLst/>
          </a:prstGeom>
        </p:spPr>
        <p:txBody>
          <a:bodyPr anchor="b"/>
          <a:lstStyle>
            <a:lvl1pPr algn="ctr">
              <a:defRPr sz="3200" b="1">
                <a:solidFill>
                  <a:srgbClr val="0070C0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8" name="Platshållare för text 12"/>
          <p:cNvSpPr>
            <a:spLocks noGrp="1"/>
          </p:cNvSpPr>
          <p:nvPr>
            <p:ph type="body" sz="quarter" idx="14"/>
          </p:nvPr>
        </p:nvSpPr>
        <p:spPr>
          <a:xfrm>
            <a:off x="1319003" y="2836653"/>
            <a:ext cx="6505997" cy="91805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612419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ubrik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8"/>
          <p:cNvSpPr>
            <a:spLocks noGrp="1"/>
          </p:cNvSpPr>
          <p:nvPr>
            <p:ph type="title"/>
          </p:nvPr>
        </p:nvSpPr>
        <p:spPr>
          <a:xfrm>
            <a:off x="1592723" y="512494"/>
            <a:ext cx="5978095" cy="1112021"/>
          </a:xfrm>
          <a:prstGeom prst="rect">
            <a:avLst/>
          </a:prstGeom>
        </p:spPr>
        <p:txBody>
          <a:bodyPr anchor="b" anchorCtr="0"/>
          <a:lstStyle>
            <a:lvl1pPr>
              <a:defRPr sz="2400" b="1" baseline="0">
                <a:solidFill>
                  <a:srgbClr val="0070C0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16" name="Platshållare för innehåll 2"/>
          <p:cNvSpPr>
            <a:spLocks noGrp="1"/>
          </p:cNvSpPr>
          <p:nvPr>
            <p:ph sz="half" idx="1"/>
          </p:nvPr>
        </p:nvSpPr>
        <p:spPr>
          <a:xfrm>
            <a:off x="1592722" y="1753271"/>
            <a:ext cx="5978096" cy="404427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>
                <a:latin typeface="+mn-lt"/>
              </a:defRPr>
            </a:lvl1pPr>
            <a:lvl2pPr marL="822325" indent="-285750">
              <a:buFont typeface="Arial" panose="020B0604020202020204" pitchFamily="34" charset="0"/>
              <a:buChar char="•"/>
              <a:defRPr sz="16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1624713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ra figur elle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tshållare för innehåll 2"/>
          <p:cNvSpPr>
            <a:spLocks noGrp="1"/>
          </p:cNvSpPr>
          <p:nvPr>
            <p:ph sz="half" idx="1"/>
          </p:nvPr>
        </p:nvSpPr>
        <p:spPr>
          <a:xfrm>
            <a:off x="1134534" y="474135"/>
            <a:ext cx="6917266" cy="532341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None/>
              <a:defRPr sz="1600">
                <a:latin typeface="+mn-lt"/>
              </a:defRPr>
            </a:lvl1pPr>
            <a:lvl2pPr marL="822325" indent="-285750">
              <a:buFont typeface="Arial" panose="020B0604020202020204" pitchFamily="34" charset="0"/>
              <a:buChar char="•"/>
              <a:defRPr sz="16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825538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Figur och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8"/>
          <p:cNvSpPr>
            <a:spLocks noGrp="1"/>
          </p:cNvSpPr>
          <p:nvPr>
            <p:ph type="title"/>
          </p:nvPr>
        </p:nvSpPr>
        <p:spPr>
          <a:xfrm>
            <a:off x="5494494" y="585391"/>
            <a:ext cx="3197701" cy="810107"/>
          </a:xfrm>
          <a:prstGeom prst="rect">
            <a:avLst/>
          </a:prstGeom>
        </p:spPr>
        <p:txBody>
          <a:bodyPr anchor="b" anchorCtr="0"/>
          <a:lstStyle>
            <a:lvl1pPr>
              <a:defRPr sz="2000" b="1" baseline="0">
                <a:solidFill>
                  <a:srgbClr val="0070C0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5" name="Platshållare för innehåll 2"/>
          <p:cNvSpPr>
            <a:spLocks noGrp="1"/>
          </p:cNvSpPr>
          <p:nvPr>
            <p:ph sz="half" idx="1"/>
          </p:nvPr>
        </p:nvSpPr>
        <p:spPr>
          <a:xfrm>
            <a:off x="525983" y="621143"/>
            <a:ext cx="4879497" cy="517640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800"/>
              </a:spcBef>
              <a:buFont typeface="Arial" panose="020B0604020202020204" pitchFamily="34" charset="0"/>
              <a:buNone/>
              <a:defRPr sz="1600" baseline="0">
                <a:latin typeface="+mn-lt"/>
              </a:defRPr>
            </a:lvl1pPr>
            <a:lvl2pPr marL="536575" indent="0">
              <a:buNone/>
              <a:defRPr sz="16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2"/>
          <p:cNvSpPr>
            <a:spLocks noGrp="1"/>
          </p:cNvSpPr>
          <p:nvPr>
            <p:ph sz="half" idx="10"/>
          </p:nvPr>
        </p:nvSpPr>
        <p:spPr>
          <a:xfrm>
            <a:off x="5494492" y="1420751"/>
            <a:ext cx="3212538" cy="4376800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>
                <a:latin typeface="+mn-lt"/>
              </a:defRPr>
            </a:lvl1pPr>
            <a:lvl2pPr marL="822325" indent="-285750">
              <a:buFont typeface="Arial" panose="020B0604020202020204" pitchFamily="34" charset="0"/>
              <a:buChar char="•"/>
              <a:defRPr sz="16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958316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Foto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 userDrawn="1"/>
        </p:nvSpPr>
        <p:spPr>
          <a:xfrm>
            <a:off x="495301" y="3447962"/>
            <a:ext cx="2009775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100">
                <a:solidFill>
                  <a:srgbClr val="000000"/>
                </a:solidFill>
              </a:rPr>
              <a:t>OBS! Om du behöver justera bilden inom ramen – dubbelklicka på bilden och välj verktyget ”Beskär” som dyker upp i menyn. 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238500" y="345260"/>
            <a:ext cx="5295900" cy="1100517"/>
          </a:xfrm>
          <a:prstGeom prst="rect">
            <a:avLst/>
          </a:prstGeom>
        </p:spPr>
        <p:txBody>
          <a:bodyPr anchor="ctr"/>
          <a:lstStyle>
            <a:lvl1pPr>
              <a:defRPr sz="2400" b="1">
                <a:solidFill>
                  <a:srgbClr val="0070C0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2857500" cy="614115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6" name="Platshållare för innehåll 2"/>
          <p:cNvSpPr>
            <a:spLocks noGrp="1"/>
          </p:cNvSpPr>
          <p:nvPr>
            <p:ph sz="half" idx="10"/>
          </p:nvPr>
        </p:nvSpPr>
        <p:spPr>
          <a:xfrm>
            <a:off x="3234389" y="1621759"/>
            <a:ext cx="5300190" cy="4175792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>
                <a:latin typeface="+mn-lt"/>
              </a:defRPr>
            </a:lvl1pPr>
            <a:lvl2pPr marL="822325" indent="-285750">
              <a:buFont typeface="Arial" panose="020B0604020202020204" pitchFamily="34" charset="0"/>
              <a:buChar char="•"/>
              <a:defRPr sz="16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998407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72448" y="430532"/>
            <a:ext cx="7550022" cy="990213"/>
          </a:xfrm>
          <a:prstGeom prst="rect">
            <a:avLst/>
          </a:prstGeom>
        </p:spPr>
        <p:txBody>
          <a:bodyPr anchor="ctr" anchorCtr="0"/>
          <a:lstStyle>
            <a:lvl1pPr algn="l">
              <a:defRPr sz="2400" b="1">
                <a:solidFill>
                  <a:srgbClr val="0070C0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683211" y="1643252"/>
            <a:ext cx="3557174" cy="4125861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cxnSp>
        <p:nvCxnSpPr>
          <p:cNvPr id="11" name="Straight Connector 10"/>
          <p:cNvCxnSpPr/>
          <p:nvPr userDrawn="1"/>
        </p:nvCxnSpPr>
        <p:spPr bwMode="auto">
          <a:xfrm flipH="1">
            <a:off x="4434107" y="1679069"/>
            <a:ext cx="22878" cy="4075693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rgbClr val="6A6C63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5" name="Content Placeholder 2"/>
          <p:cNvSpPr>
            <a:spLocks noGrp="1"/>
          </p:cNvSpPr>
          <p:nvPr>
            <p:ph sz="half" idx="10"/>
          </p:nvPr>
        </p:nvSpPr>
        <p:spPr>
          <a:xfrm>
            <a:off x="4665297" y="1643252"/>
            <a:ext cx="3557174" cy="4125861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239786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Jämförels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72448" y="330070"/>
            <a:ext cx="7560784" cy="1033271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FontTx/>
              <a:buNone/>
              <a:defRPr sz="2400" b="1">
                <a:solidFill>
                  <a:srgbClr val="0070C0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683211" y="2196262"/>
            <a:ext cx="3664797" cy="3599271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1"/>
          </p:nvPr>
        </p:nvSpPr>
        <p:spPr>
          <a:xfrm>
            <a:off x="669464" y="1391078"/>
            <a:ext cx="3702264" cy="641349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b="1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2"/>
          </p:nvPr>
        </p:nvSpPr>
        <p:spPr>
          <a:xfrm>
            <a:off x="4555069" y="2198547"/>
            <a:ext cx="3690650" cy="3599004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4564980" y="1393363"/>
            <a:ext cx="3680739" cy="641349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b="1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cxnSp>
        <p:nvCxnSpPr>
          <p:cNvPr id="9" name="Rak 8"/>
          <p:cNvCxnSpPr/>
          <p:nvPr userDrawn="1"/>
        </p:nvCxnSpPr>
        <p:spPr bwMode="auto">
          <a:xfrm>
            <a:off x="677334" y="2122311"/>
            <a:ext cx="3691467" cy="0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1" name="Rak 10"/>
          <p:cNvCxnSpPr/>
          <p:nvPr userDrawn="1"/>
        </p:nvCxnSpPr>
        <p:spPr bwMode="auto">
          <a:xfrm>
            <a:off x="4555069" y="2122311"/>
            <a:ext cx="3691467" cy="0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</p:spTree>
    <p:extLst>
      <p:ext uri="{BB962C8B-B14F-4D97-AF65-F5344CB8AC3E}">
        <p14:creationId xmlns:p14="http://schemas.microsoft.com/office/powerpoint/2010/main" val="2504789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980488"/>
            <a:ext cx="5486400" cy="804333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10000"/>
              </a:lnSpc>
              <a:buNone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2288" y="4408983"/>
            <a:ext cx="5486400" cy="567267"/>
          </a:xfrm>
          <a:prstGeom prst="rect">
            <a:avLst/>
          </a:prstGeom>
        </p:spPr>
        <p:txBody>
          <a:bodyPr anchor="b" anchorCtr="0"/>
          <a:lstStyle>
            <a:lvl1pPr>
              <a:defRPr sz="16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1809277" y="440264"/>
            <a:ext cx="5455123" cy="3906445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532109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>
            <a:spLocks noChangeArrowheads="1"/>
          </p:cNvSpPr>
          <p:nvPr/>
        </p:nvSpPr>
        <p:spPr bwMode="auto">
          <a:xfrm>
            <a:off x="179388" y="6308725"/>
            <a:ext cx="208756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defTabSz="7620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600">
                <a:solidFill>
                  <a:srgbClr val="969696"/>
                </a:solidFill>
              </a:rPr>
              <a:t/>
            </a:r>
            <a:br>
              <a:rPr lang="sv-SE" sz="600">
                <a:solidFill>
                  <a:srgbClr val="969696"/>
                </a:solidFill>
              </a:rPr>
            </a:br>
            <a:endParaRPr lang="sv-SE" sz="600">
              <a:solidFill>
                <a:srgbClr val="969696"/>
              </a:solidFill>
            </a:endParaRPr>
          </a:p>
        </p:txBody>
      </p:sp>
      <p:grpSp>
        <p:nvGrpSpPr>
          <p:cNvPr id="4" name="Grupp 3"/>
          <p:cNvGrpSpPr/>
          <p:nvPr/>
        </p:nvGrpSpPr>
        <p:grpSpPr>
          <a:xfrm>
            <a:off x="0" y="6146531"/>
            <a:ext cx="9148590" cy="722759"/>
            <a:chOff x="16894" y="4623978"/>
            <a:chExt cx="9127106" cy="542069"/>
          </a:xfrm>
        </p:grpSpPr>
        <p:pic>
          <p:nvPicPr>
            <p:cNvPr id="5" name="Picture 8" descr="bakgr_bla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94" y="4623978"/>
              <a:ext cx="9127106" cy="5420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Bildobjekt 6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0680" y="4761855"/>
              <a:ext cx="1863804" cy="2102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41471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/>
      </p:par>
    </p:tnLst>
  </p:timing>
  <p:hf sldNum="0" hdr="0"/>
  <p:txStyles>
    <p:titleStyle>
      <a:lvl1pPr algn="l" defTabSz="7620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defTabSz="762000" rtl="0" eaLnBrk="1" fontAlgn="base" hangingPunct="1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charset="0"/>
        </a:defRPr>
      </a:lvl2pPr>
      <a:lvl3pPr algn="l" defTabSz="762000" rtl="0" eaLnBrk="1" fontAlgn="base" hangingPunct="1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charset="0"/>
        </a:defRPr>
      </a:lvl3pPr>
      <a:lvl4pPr algn="l" defTabSz="762000" rtl="0" eaLnBrk="1" fontAlgn="base" hangingPunct="1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charset="0"/>
        </a:defRPr>
      </a:lvl4pPr>
      <a:lvl5pPr algn="l" defTabSz="762000" rtl="0" eaLnBrk="1" fontAlgn="base" hangingPunct="1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charset="0"/>
        </a:defRPr>
      </a:lvl5pPr>
      <a:lvl6pPr marL="457200" algn="l" defTabSz="762000" rtl="0" eaLnBrk="1" fontAlgn="base" hangingPunct="1">
        <a:spcBef>
          <a:spcPct val="0"/>
        </a:spcBef>
        <a:spcAft>
          <a:spcPct val="0"/>
        </a:spcAft>
        <a:defRPr sz="3400">
          <a:solidFill>
            <a:srgbClr val="0D68B0"/>
          </a:solidFill>
          <a:latin typeface="Arial" charset="0"/>
        </a:defRPr>
      </a:lvl6pPr>
      <a:lvl7pPr marL="914400" algn="l" defTabSz="762000" rtl="0" eaLnBrk="1" fontAlgn="base" hangingPunct="1">
        <a:spcBef>
          <a:spcPct val="0"/>
        </a:spcBef>
        <a:spcAft>
          <a:spcPct val="0"/>
        </a:spcAft>
        <a:defRPr sz="3400">
          <a:solidFill>
            <a:srgbClr val="0D68B0"/>
          </a:solidFill>
          <a:latin typeface="Arial" charset="0"/>
        </a:defRPr>
      </a:lvl7pPr>
      <a:lvl8pPr marL="1371600" algn="l" defTabSz="762000" rtl="0" eaLnBrk="1" fontAlgn="base" hangingPunct="1">
        <a:spcBef>
          <a:spcPct val="0"/>
        </a:spcBef>
        <a:spcAft>
          <a:spcPct val="0"/>
        </a:spcAft>
        <a:defRPr sz="3400">
          <a:solidFill>
            <a:srgbClr val="0D68B0"/>
          </a:solidFill>
          <a:latin typeface="Arial" charset="0"/>
        </a:defRPr>
      </a:lvl8pPr>
      <a:lvl9pPr marL="1828800" algn="l" defTabSz="762000" rtl="0" eaLnBrk="1" fontAlgn="base" hangingPunct="1">
        <a:spcBef>
          <a:spcPct val="0"/>
        </a:spcBef>
        <a:spcAft>
          <a:spcPct val="0"/>
        </a:spcAft>
        <a:defRPr sz="3400">
          <a:solidFill>
            <a:srgbClr val="0D68B0"/>
          </a:solidFill>
          <a:latin typeface="Arial" charset="0"/>
        </a:defRPr>
      </a:lvl9pPr>
    </p:titleStyle>
    <p:bodyStyle>
      <a:lvl1pPr marL="107950" indent="-107950" algn="l" defTabSz="762000" rtl="0" eaLnBrk="1" fontAlgn="base" hangingPunct="1">
        <a:spcBef>
          <a:spcPct val="100000"/>
        </a:spcBef>
        <a:spcAft>
          <a:spcPct val="0"/>
        </a:spcAft>
        <a:buClr>
          <a:schemeClr val="tx2"/>
        </a:buClr>
        <a:buFont typeface="Arial" charset="0"/>
        <a:buChar char="•"/>
        <a:defRPr sz="1600">
          <a:solidFill>
            <a:schemeClr val="tx2"/>
          </a:solidFill>
          <a:latin typeface="+mn-lt"/>
          <a:ea typeface="+mn-ea"/>
          <a:cs typeface="+mn-cs"/>
        </a:defRPr>
      </a:lvl1pPr>
      <a:lvl2pPr marL="720725" indent="-184150" algn="l" defTabSz="7620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Arial" charset="0"/>
        <a:buChar char="–"/>
        <a:defRPr sz="1600">
          <a:solidFill>
            <a:schemeClr val="tx2"/>
          </a:solidFill>
          <a:latin typeface="+mn-lt"/>
        </a:defRPr>
      </a:lvl2pPr>
      <a:lvl3pPr marL="1257300" indent="-87313" algn="l" defTabSz="7620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5000"/>
        <a:buFont typeface="Arial" charset="0"/>
        <a:buChar char="•"/>
        <a:defRPr sz="1600">
          <a:solidFill>
            <a:schemeClr val="tx2"/>
          </a:solidFill>
          <a:latin typeface="+mn-lt"/>
        </a:defRPr>
      </a:lvl3pPr>
      <a:lvl4pPr marL="1790700" indent="-176213" algn="l" defTabSz="7620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Arial" charset="0"/>
        <a:buChar char="–"/>
        <a:defRPr sz="1600">
          <a:solidFill>
            <a:schemeClr val="tx2"/>
          </a:solidFill>
          <a:latin typeface="+mn-lt"/>
        </a:defRPr>
      </a:lvl4pPr>
      <a:lvl5pPr marL="2154238" indent="-87313" algn="l" defTabSz="7620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5000"/>
        <a:buFont typeface="Arial" charset="0"/>
        <a:buChar char="•"/>
        <a:defRPr sz="1600">
          <a:solidFill>
            <a:schemeClr val="tx2"/>
          </a:solidFill>
          <a:latin typeface="+mn-lt"/>
        </a:defRPr>
      </a:lvl5pPr>
      <a:lvl6pPr marL="2438400" indent="-228600" algn="l" defTabSz="7620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1600">
          <a:solidFill>
            <a:schemeClr val="tx2"/>
          </a:solidFill>
          <a:latin typeface="+mn-lt"/>
        </a:defRPr>
      </a:lvl6pPr>
      <a:lvl7pPr marL="2895600" indent="-228600" algn="l" defTabSz="7620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1600">
          <a:solidFill>
            <a:schemeClr val="tx2"/>
          </a:solidFill>
          <a:latin typeface="+mn-lt"/>
        </a:defRPr>
      </a:lvl7pPr>
      <a:lvl8pPr marL="3352800" indent="-228600" algn="l" defTabSz="7620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1600">
          <a:solidFill>
            <a:schemeClr val="tx2"/>
          </a:solidFill>
          <a:latin typeface="+mn-lt"/>
        </a:defRPr>
      </a:lvl8pPr>
      <a:lvl9pPr marL="3810000" indent="-228600" algn="l" defTabSz="7620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1600">
          <a:solidFill>
            <a:schemeClr val="tx2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791563"/>
            <a:ext cx="8229600" cy="765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 smtClean="0"/>
              <a:t>Klicka här för att ändra format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89101"/>
            <a:ext cx="8229600" cy="4764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en-US" dirty="0"/>
          </a:p>
        </p:txBody>
      </p:sp>
      <p:pic>
        <p:nvPicPr>
          <p:cNvPr id="3" name="Bildobjekt 2" descr="LTU sve - vit.eps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5051" y="5842527"/>
            <a:ext cx="1376522" cy="743889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353" y="284825"/>
            <a:ext cx="2370735" cy="359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187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3200" kern="1200">
          <a:solidFill>
            <a:srgbClr val="162852"/>
          </a:solidFill>
          <a:latin typeface="Arial"/>
          <a:ea typeface="ＭＳ Ｐゴシック" charset="0"/>
          <a:cs typeface="Arial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162852"/>
          </a:solidFill>
          <a:latin typeface="Arial" charset="0"/>
          <a:ea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162852"/>
          </a:solidFill>
          <a:latin typeface="Arial" charset="0"/>
          <a:ea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162852"/>
          </a:solidFill>
          <a:latin typeface="Arial" charset="0"/>
          <a:ea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162852"/>
          </a:solidFill>
          <a:latin typeface="Arial" charset="0"/>
          <a:ea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003366"/>
          </a:solidFill>
          <a:latin typeface="Arial" charset="0"/>
          <a:ea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003366"/>
          </a:solidFill>
          <a:latin typeface="Arial" charset="0"/>
          <a:ea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003366"/>
          </a:solidFill>
          <a:latin typeface="Arial" charset="0"/>
          <a:ea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003366"/>
          </a:solidFill>
          <a:latin typeface="Arial" charset="0"/>
          <a:ea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rgbClr val="162852"/>
          </a:solidFill>
          <a:latin typeface="Arial"/>
          <a:ea typeface="ＭＳ Ｐゴシック" charset="0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rgbClr val="162852"/>
          </a:solidFill>
          <a:latin typeface="Arial"/>
          <a:ea typeface="ＭＳ Ｐゴシック" charset="0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162852"/>
          </a:solidFill>
          <a:latin typeface="Arial"/>
          <a:ea typeface="ＭＳ Ｐゴシック" charset="0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rgbClr val="162852"/>
          </a:solidFill>
          <a:latin typeface="Arial"/>
          <a:ea typeface="ＭＳ Ｐゴシック" charset="0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rgbClr val="162852"/>
          </a:solidFill>
          <a:latin typeface="Arial"/>
          <a:ea typeface="ＭＳ Ｐゴシック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2.jp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1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5577" y="512494"/>
            <a:ext cx="7416824" cy="1112021"/>
          </a:xfrm>
        </p:spPr>
        <p:txBody>
          <a:bodyPr/>
          <a:lstStyle/>
          <a:p>
            <a:r>
              <a:rPr lang="sv-SE" dirty="0"/>
              <a:t>Från vård till välfärd </a:t>
            </a:r>
            <a:r>
              <a:rPr lang="sv-SE" dirty="0" smtClean="0"/>
              <a:t>– </a:t>
            </a:r>
            <a:r>
              <a:rPr lang="sv-SE" dirty="0"/>
              <a:t>en samhällsomvandling, ”VÄLSAM”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27584" y="1772816"/>
            <a:ext cx="6599218" cy="4044279"/>
          </a:xfrm>
        </p:spPr>
        <p:txBody>
          <a:bodyPr/>
          <a:lstStyle/>
          <a:p>
            <a:pPr marL="0" indent="0">
              <a:buNone/>
            </a:pPr>
            <a:r>
              <a:rPr lang="sv-SE" b="1" dirty="0" smtClean="0"/>
              <a:t>Ett </a:t>
            </a:r>
            <a:r>
              <a:rPr lang="sv-SE" b="1" dirty="0"/>
              <a:t>Integrerat Hälsofrämjande Personcentrerat eko-system för hälsa, vård </a:t>
            </a:r>
            <a:r>
              <a:rPr lang="sv-SE" b="1" dirty="0" smtClean="0"/>
              <a:t>och omsorg </a:t>
            </a:r>
            <a:r>
              <a:rPr lang="sv-SE" b="1" dirty="0"/>
              <a:t>i </a:t>
            </a:r>
            <a:r>
              <a:rPr lang="sv-SE" b="1" dirty="0" smtClean="0"/>
              <a:t>glesbygd</a:t>
            </a:r>
          </a:p>
          <a:p>
            <a:pPr marL="0" indent="0">
              <a:buNone/>
            </a:pPr>
            <a:endParaRPr lang="sv-SE" b="1" dirty="0"/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r>
              <a:rPr lang="sv-SE" dirty="0" smtClean="0"/>
              <a:t>Ansökan </a:t>
            </a:r>
            <a:r>
              <a:rPr lang="sv-SE" dirty="0" err="1" smtClean="0"/>
              <a:t>Vinnova</a:t>
            </a:r>
            <a:r>
              <a:rPr lang="sv-SE" dirty="0" smtClean="0"/>
              <a:t> </a:t>
            </a:r>
          </a:p>
          <a:p>
            <a:pPr marL="0" indent="0">
              <a:buNone/>
            </a:pPr>
            <a:r>
              <a:rPr lang="sv-SE" dirty="0" smtClean="0"/>
              <a:t>Utlysning Visionsdriven hälsa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4680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Vård och omsorg i glesbygd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dirty="0"/>
              <a:t>Ansökan Socialdepartementet </a:t>
            </a:r>
          </a:p>
        </p:txBody>
      </p:sp>
    </p:spTree>
    <p:extLst>
      <p:ext uri="{BB962C8B-B14F-4D97-AF65-F5344CB8AC3E}">
        <p14:creationId xmlns:p14="http://schemas.microsoft.com/office/powerpoint/2010/main" val="255303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Bakgrund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v-SE" dirty="0" smtClean="0"/>
              <a:t>Rådet för vård och omsorg i glesbygd – NRF</a:t>
            </a:r>
          </a:p>
          <a:p>
            <a:pPr marL="0" indent="0">
              <a:buNone/>
            </a:pPr>
            <a:endParaRPr lang="sv-SE" dirty="0" smtClean="0"/>
          </a:p>
          <a:p>
            <a:r>
              <a:rPr lang="sv-SE" dirty="0"/>
              <a:t>Utredning: Samordnad utveckling för god och nära vård</a:t>
            </a:r>
          </a:p>
          <a:p>
            <a:r>
              <a:rPr lang="sv-SE" dirty="0" smtClean="0"/>
              <a:t>Demografiskt försprång</a:t>
            </a:r>
          </a:p>
          <a:p>
            <a:r>
              <a:rPr lang="sv-SE" dirty="0" smtClean="0"/>
              <a:t>Glesbygdens kontext </a:t>
            </a:r>
            <a:r>
              <a:rPr lang="sv-SE" dirty="0"/>
              <a:t>som </a:t>
            </a:r>
            <a:r>
              <a:rPr lang="sv-SE" dirty="0" smtClean="0"/>
              <a:t>försöksområde -skalbarhet</a:t>
            </a:r>
          </a:p>
          <a:p>
            <a:r>
              <a:rPr lang="sv-SE" dirty="0" smtClean="0"/>
              <a:t>Kontakt med socialdepartementet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8756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76672"/>
            <a:ext cx="6624736" cy="116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lisjoh01\AppData\Local\Microsoft\Windows\Temporary Internet Files\Content.Outlook\CR0SJ2KH\2035-malbild_18051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988840"/>
            <a:ext cx="4608512" cy="376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229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Provytor/ modellområden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v-SE" dirty="0" smtClean="0"/>
              <a:t>Varje län utser sin provyta tillsammans med kommun inom området</a:t>
            </a:r>
          </a:p>
          <a:p>
            <a:r>
              <a:rPr lang="sv-SE" dirty="0" smtClean="0"/>
              <a:t>Norrbotten: Jokkmokk och Övertorneå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8926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Äskande och tidsperiod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577482" y="1631351"/>
            <a:ext cx="5978096" cy="4044279"/>
          </a:xfrm>
        </p:spPr>
        <p:txBody>
          <a:bodyPr/>
          <a:lstStyle/>
          <a:p>
            <a:r>
              <a:rPr lang="sv-SE" dirty="0"/>
              <a:t>4 mkr/år per landsting/region i 4 </a:t>
            </a:r>
            <a:r>
              <a:rPr lang="sv-SE" dirty="0" smtClean="0"/>
              <a:t>år ( ev. start 1 januari 2020)</a:t>
            </a:r>
          </a:p>
          <a:p>
            <a:r>
              <a:rPr lang="sv-SE" dirty="0"/>
              <a:t>Vårt äskande av tillfälligt tillskott gäller i första </a:t>
            </a:r>
            <a:r>
              <a:rPr lang="sv-SE" dirty="0" smtClean="0"/>
              <a:t>hand ( prel. formulering):</a:t>
            </a:r>
            <a:endParaRPr lang="sv-SE" dirty="0"/>
          </a:p>
          <a:p>
            <a:pPr>
              <a:buFont typeface="Wingdings" panose="05000000000000000000" pitchFamily="2" charset="2"/>
              <a:buChar char="ü"/>
            </a:pPr>
            <a:r>
              <a:rPr lang="sv-SE" dirty="0" smtClean="0"/>
              <a:t>Skapa </a:t>
            </a:r>
            <a:r>
              <a:rPr lang="sv-SE" dirty="0"/>
              <a:t>ändamålsenliga organisationsmodeller och arbetssätt för omställning av hälso-, sjukvårds- och omsorgssystemet  och </a:t>
            </a:r>
            <a:r>
              <a:rPr lang="sv-SE" dirty="0" smtClean="0"/>
              <a:t>underlätta samverkan </a:t>
            </a:r>
            <a:r>
              <a:rPr lang="sv-SE" dirty="0"/>
              <a:t>mellan såväl offentliga aktörer, privata parter och civilsamhället.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v-SE" dirty="0" smtClean="0"/>
              <a:t>Utredning </a:t>
            </a:r>
            <a:r>
              <a:rPr lang="sv-SE" dirty="0"/>
              <a:t>av möjligheterna till gemensam datainsamling och struktureringen av denna.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v-SE" dirty="0" smtClean="0"/>
              <a:t>Utifrån </a:t>
            </a:r>
            <a:r>
              <a:rPr lang="sv-SE" dirty="0"/>
              <a:t>relevant data bygga hjälpmedel i form av simulerings och optimeringsverktyg.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v-SE" dirty="0" smtClean="0"/>
              <a:t>Skapa </a:t>
            </a:r>
            <a:r>
              <a:rPr lang="sv-SE" dirty="0"/>
              <a:t>en gemensam struktur för utvärdering och FoU</a:t>
            </a:r>
          </a:p>
          <a:p>
            <a:endParaRPr lang="sv-SE" dirty="0" smtClean="0"/>
          </a:p>
          <a:p>
            <a:r>
              <a:rPr lang="sv-SE" dirty="0" smtClean="0"/>
              <a:t>Ansökan till socialdepartementet måndag den 20 augusti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175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Arbetsplan (när medel beviljats)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v-SE" dirty="0" smtClean="0"/>
              <a:t>Provytorna/modellområdena fastställs </a:t>
            </a:r>
            <a:r>
              <a:rPr lang="sv-SE" smtClean="0"/>
              <a:t>( klart)</a:t>
            </a:r>
            <a:endParaRPr lang="sv-SE" dirty="0"/>
          </a:p>
          <a:p>
            <a:r>
              <a:rPr lang="sv-SE" dirty="0" smtClean="0"/>
              <a:t>Fortsatt </a:t>
            </a:r>
            <a:r>
              <a:rPr lang="sv-SE" dirty="0"/>
              <a:t>förankringsarbete med kommuner och befolkning i de identifierade provytorna/modellområdena</a:t>
            </a:r>
          </a:p>
          <a:p>
            <a:r>
              <a:rPr lang="sv-SE" dirty="0" smtClean="0"/>
              <a:t>Projektplan </a:t>
            </a:r>
            <a:r>
              <a:rPr lang="sv-SE" dirty="0"/>
              <a:t>skrivs för varje provyta innehållande gemensam struktur och plan för kommunikation med befolkning, beslutsfattare och medarbetare. Plan för harmoniserad gemensam datainsamling som grund för strukturerad utvärdering och simulering för demografisk-, flermåls- och flernivåoptimering. Gemensam plan för utvärdering och fortsatt </a:t>
            </a:r>
            <a:r>
              <a:rPr lang="sv-SE" dirty="0" smtClean="0"/>
              <a:t>utveckling</a:t>
            </a:r>
          </a:p>
          <a:p>
            <a:r>
              <a:rPr lang="sv-SE" dirty="0" smtClean="0"/>
              <a:t>Styrgrupp: Rådet för vård och omsorg i glesbygd</a:t>
            </a:r>
          </a:p>
          <a:p>
            <a:r>
              <a:rPr lang="sv-SE" dirty="0" smtClean="0"/>
              <a:t>Samordnas med </a:t>
            </a:r>
            <a:r>
              <a:rPr lang="sv-SE" dirty="0" err="1" smtClean="0"/>
              <a:t>ev</a:t>
            </a:r>
            <a:r>
              <a:rPr lang="sv-SE" dirty="0" smtClean="0"/>
              <a:t> Vinnovaprojekt ”Visionsdriven hälsa”</a:t>
            </a: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0681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575120"/>
            <a:ext cx="8229600" cy="765648"/>
          </a:xfrm>
        </p:spPr>
        <p:txBody>
          <a:bodyPr/>
          <a:lstStyle/>
          <a:p>
            <a:r>
              <a:rPr lang="sv-SE" b="1" dirty="0" smtClean="0"/>
              <a:t>Utlysningsprocessen</a:t>
            </a:r>
            <a:endParaRPr lang="sv-SE" b="1" dirty="0"/>
          </a:p>
        </p:txBody>
      </p:sp>
      <p:sp>
        <p:nvSpPr>
          <p:cNvPr id="4" name="Femhörning 3"/>
          <p:cNvSpPr/>
          <p:nvPr/>
        </p:nvSpPr>
        <p:spPr>
          <a:xfrm>
            <a:off x="218213" y="3713797"/>
            <a:ext cx="2265555" cy="720080"/>
          </a:xfrm>
          <a:prstGeom prst="homePlate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textruta 4"/>
          <p:cNvSpPr txBox="1"/>
          <p:nvPr/>
        </p:nvSpPr>
        <p:spPr>
          <a:xfrm>
            <a:off x="179512" y="3972212"/>
            <a:ext cx="721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Stänger</a:t>
            </a:r>
            <a:br>
              <a:rPr lang="sv-SE" sz="1200" dirty="0" smtClean="0"/>
            </a:br>
            <a:r>
              <a:rPr lang="sv-SE" sz="1200" dirty="0" smtClean="0"/>
              <a:t>2/10</a:t>
            </a:r>
            <a:endParaRPr lang="sv-SE" sz="1200" dirty="0"/>
          </a:p>
        </p:txBody>
      </p:sp>
      <p:sp>
        <p:nvSpPr>
          <p:cNvPr id="6" name="textruta 5"/>
          <p:cNvSpPr txBox="1"/>
          <p:nvPr/>
        </p:nvSpPr>
        <p:spPr>
          <a:xfrm>
            <a:off x="936599" y="3972211"/>
            <a:ext cx="6110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Beslut</a:t>
            </a:r>
            <a:br>
              <a:rPr lang="sv-SE" sz="1200" dirty="0" smtClean="0"/>
            </a:br>
            <a:r>
              <a:rPr lang="sv-SE" sz="1200" dirty="0" smtClean="0"/>
              <a:t>20/11</a:t>
            </a:r>
            <a:endParaRPr lang="sv-SE" sz="1200" dirty="0"/>
          </a:p>
        </p:txBody>
      </p:sp>
      <p:sp>
        <p:nvSpPr>
          <p:cNvPr id="7" name="textruta 6"/>
          <p:cNvSpPr txBox="1"/>
          <p:nvPr/>
        </p:nvSpPr>
        <p:spPr>
          <a:xfrm>
            <a:off x="1728025" y="3972210"/>
            <a:ext cx="5563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Start</a:t>
            </a:r>
            <a:br>
              <a:rPr lang="sv-SE" sz="1200" dirty="0" smtClean="0"/>
            </a:br>
            <a:r>
              <a:rPr lang="sv-SE" sz="1200" dirty="0" smtClean="0"/>
              <a:t>26/11</a:t>
            </a:r>
            <a:endParaRPr lang="sv-SE" sz="1200" dirty="0"/>
          </a:p>
        </p:txBody>
      </p:sp>
      <p:sp>
        <p:nvSpPr>
          <p:cNvPr id="10" name="Femhörning 9"/>
          <p:cNvSpPr/>
          <p:nvPr/>
        </p:nvSpPr>
        <p:spPr>
          <a:xfrm>
            <a:off x="4932041" y="2164091"/>
            <a:ext cx="1152127" cy="677135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Femhörning 10"/>
          <p:cNvSpPr/>
          <p:nvPr/>
        </p:nvSpPr>
        <p:spPr>
          <a:xfrm>
            <a:off x="2123728" y="2938944"/>
            <a:ext cx="3168352" cy="720080"/>
          </a:xfrm>
          <a:prstGeom prst="homePlat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textruta 11"/>
          <p:cNvSpPr txBox="1"/>
          <p:nvPr/>
        </p:nvSpPr>
        <p:spPr>
          <a:xfrm>
            <a:off x="2699792" y="3155361"/>
            <a:ext cx="19014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b="1" dirty="0" smtClean="0"/>
              <a:t>Förberedelsefas, 8 mån</a:t>
            </a:r>
            <a:endParaRPr lang="sv-SE" sz="1200" b="1" dirty="0"/>
          </a:p>
        </p:txBody>
      </p:sp>
      <p:sp>
        <p:nvSpPr>
          <p:cNvPr id="13" name="textruta 12"/>
          <p:cNvSpPr txBox="1"/>
          <p:nvPr/>
        </p:nvSpPr>
        <p:spPr>
          <a:xfrm>
            <a:off x="179512" y="3702745"/>
            <a:ext cx="16754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i="1" dirty="0" smtClean="0"/>
              <a:t>Ansökan förberedelse</a:t>
            </a:r>
            <a:endParaRPr lang="sv-SE" sz="1200" i="1" dirty="0"/>
          </a:p>
        </p:txBody>
      </p:sp>
      <p:grpSp>
        <p:nvGrpSpPr>
          <p:cNvPr id="20" name="Grupp 19"/>
          <p:cNvGrpSpPr/>
          <p:nvPr/>
        </p:nvGrpSpPr>
        <p:grpSpPr>
          <a:xfrm>
            <a:off x="4680347" y="3737417"/>
            <a:ext cx="1079450" cy="1275759"/>
            <a:chOff x="4140622" y="3908293"/>
            <a:chExt cx="1079450" cy="1392916"/>
          </a:xfrm>
        </p:grpSpPr>
        <p:sp>
          <p:nvSpPr>
            <p:cNvPr id="16" name="Flödesschema: Flersidigt dokument 15"/>
            <p:cNvSpPr/>
            <p:nvPr/>
          </p:nvSpPr>
          <p:spPr>
            <a:xfrm>
              <a:off x="4140622" y="3908293"/>
              <a:ext cx="1079450" cy="1392916"/>
            </a:xfrm>
            <a:prstGeom prst="flowChartMultidocumen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19" name="textruta 18"/>
            <p:cNvSpPr txBox="1"/>
            <p:nvPr/>
          </p:nvSpPr>
          <p:spPr>
            <a:xfrm>
              <a:off x="4140622" y="4168992"/>
              <a:ext cx="100059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200" dirty="0" smtClean="0"/>
                <a:t>Plan för</a:t>
              </a:r>
            </a:p>
            <a:p>
              <a:r>
                <a:rPr lang="sv-SE" sz="1200" dirty="0" smtClean="0"/>
                <a:t>kommande </a:t>
              </a:r>
            </a:p>
            <a:p>
              <a:r>
                <a:rPr lang="sv-SE" sz="1200" dirty="0" smtClean="0"/>
                <a:t>två år</a:t>
              </a:r>
              <a:br>
                <a:rPr lang="sv-SE" sz="1200" dirty="0" smtClean="0"/>
              </a:br>
              <a:r>
                <a:rPr lang="sv-SE" sz="1200" dirty="0" smtClean="0"/>
                <a:t>2020-2021</a:t>
              </a:r>
              <a:endParaRPr lang="sv-SE" sz="1200" dirty="0"/>
            </a:p>
          </p:txBody>
        </p:sp>
      </p:grpSp>
      <p:sp>
        <p:nvSpPr>
          <p:cNvPr id="21" name="textruta 20"/>
          <p:cNvSpPr txBox="1"/>
          <p:nvPr/>
        </p:nvSpPr>
        <p:spPr>
          <a:xfrm>
            <a:off x="4904291" y="2142395"/>
            <a:ext cx="11721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i="1" dirty="0" smtClean="0"/>
              <a:t>Ansökan</a:t>
            </a:r>
            <a:br>
              <a:rPr lang="sv-SE" sz="1200" i="1" dirty="0" smtClean="0"/>
            </a:br>
            <a:r>
              <a:rPr lang="sv-SE" sz="1200" i="1" dirty="0" smtClean="0"/>
              <a:t>genomförande</a:t>
            </a:r>
            <a:endParaRPr lang="sv-SE" sz="1200" i="1" dirty="0"/>
          </a:p>
        </p:txBody>
      </p:sp>
      <p:sp>
        <p:nvSpPr>
          <p:cNvPr id="22" name="Femhörning 21"/>
          <p:cNvSpPr/>
          <p:nvPr/>
        </p:nvSpPr>
        <p:spPr>
          <a:xfrm>
            <a:off x="5746735" y="1377428"/>
            <a:ext cx="3168352" cy="720080"/>
          </a:xfrm>
          <a:prstGeom prst="homePlat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3" name="textruta 22"/>
          <p:cNvSpPr txBox="1"/>
          <p:nvPr/>
        </p:nvSpPr>
        <p:spPr>
          <a:xfrm>
            <a:off x="5940152" y="1590942"/>
            <a:ext cx="19495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b="1" dirty="0" smtClean="0"/>
              <a:t>Genomförandefas &gt; 2 år</a:t>
            </a:r>
            <a:endParaRPr lang="sv-SE" sz="1200" b="1" dirty="0"/>
          </a:p>
        </p:txBody>
      </p:sp>
      <p:sp>
        <p:nvSpPr>
          <p:cNvPr id="24" name="textruta 23"/>
          <p:cNvSpPr txBox="1"/>
          <p:nvPr/>
        </p:nvSpPr>
        <p:spPr>
          <a:xfrm>
            <a:off x="2114504" y="5846165"/>
            <a:ext cx="524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2019</a:t>
            </a:r>
            <a:endParaRPr lang="sv-SE" sz="1200" dirty="0"/>
          </a:p>
        </p:txBody>
      </p:sp>
      <p:sp>
        <p:nvSpPr>
          <p:cNvPr id="25" name="textruta 24"/>
          <p:cNvSpPr txBox="1"/>
          <p:nvPr/>
        </p:nvSpPr>
        <p:spPr>
          <a:xfrm>
            <a:off x="5605148" y="5837072"/>
            <a:ext cx="524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2020</a:t>
            </a:r>
            <a:endParaRPr lang="sv-SE" sz="1200" dirty="0"/>
          </a:p>
        </p:txBody>
      </p:sp>
      <p:cxnSp>
        <p:nvCxnSpPr>
          <p:cNvPr id="27" name="Rak pilkoppling 26"/>
          <p:cNvCxnSpPr/>
          <p:nvPr/>
        </p:nvCxnSpPr>
        <p:spPr>
          <a:xfrm>
            <a:off x="218213" y="5846165"/>
            <a:ext cx="8696874" cy="0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6" name="Grupp 25"/>
          <p:cNvGrpSpPr/>
          <p:nvPr/>
        </p:nvGrpSpPr>
        <p:grpSpPr>
          <a:xfrm>
            <a:off x="276353" y="4498466"/>
            <a:ext cx="909952" cy="727678"/>
            <a:chOff x="4140622" y="3908293"/>
            <a:chExt cx="1079450" cy="1392916"/>
          </a:xfrm>
        </p:grpSpPr>
        <p:sp>
          <p:nvSpPr>
            <p:cNvPr id="28" name="Flödesschema: Flersidigt dokument 27"/>
            <p:cNvSpPr/>
            <p:nvPr/>
          </p:nvSpPr>
          <p:spPr>
            <a:xfrm>
              <a:off x="4140622" y="3908293"/>
              <a:ext cx="1079450" cy="1392916"/>
            </a:xfrm>
            <a:prstGeom prst="flowChartMultidocumen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29" name="textruta 28"/>
            <p:cNvSpPr txBox="1"/>
            <p:nvPr/>
          </p:nvSpPr>
          <p:spPr>
            <a:xfrm>
              <a:off x="4140622" y="4168992"/>
              <a:ext cx="780983" cy="2877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200" dirty="0" smtClean="0"/>
                <a:t>Ansökan</a:t>
              </a:r>
              <a:endParaRPr lang="sv-SE" sz="1200" dirty="0"/>
            </a:p>
          </p:txBody>
        </p:sp>
      </p:grpSp>
      <p:grpSp>
        <p:nvGrpSpPr>
          <p:cNvPr id="30" name="Grupp 29"/>
          <p:cNvGrpSpPr/>
          <p:nvPr/>
        </p:nvGrpSpPr>
        <p:grpSpPr>
          <a:xfrm>
            <a:off x="5489301" y="2705033"/>
            <a:ext cx="909952" cy="727678"/>
            <a:chOff x="4140622" y="3908293"/>
            <a:chExt cx="1079450" cy="1392916"/>
          </a:xfrm>
        </p:grpSpPr>
        <p:sp>
          <p:nvSpPr>
            <p:cNvPr id="31" name="Flödesschema: Flersidigt dokument 30"/>
            <p:cNvSpPr/>
            <p:nvPr/>
          </p:nvSpPr>
          <p:spPr>
            <a:xfrm>
              <a:off x="4140622" y="3908293"/>
              <a:ext cx="1079450" cy="1392916"/>
            </a:xfrm>
            <a:prstGeom prst="flowChartMultidocumen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32" name="textruta 31"/>
            <p:cNvSpPr txBox="1"/>
            <p:nvPr/>
          </p:nvSpPr>
          <p:spPr>
            <a:xfrm>
              <a:off x="4140622" y="4168992"/>
              <a:ext cx="780983" cy="2877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200" dirty="0" smtClean="0"/>
                <a:t>Ansökan</a:t>
              </a:r>
              <a:endParaRPr lang="sv-SE" sz="1200" dirty="0"/>
            </a:p>
          </p:txBody>
        </p:sp>
      </p:grpSp>
      <p:sp>
        <p:nvSpPr>
          <p:cNvPr id="3" name="Bildtext nedåtpil 2"/>
          <p:cNvSpPr/>
          <p:nvPr/>
        </p:nvSpPr>
        <p:spPr>
          <a:xfrm>
            <a:off x="2207179" y="1875881"/>
            <a:ext cx="2633628" cy="973285"/>
          </a:xfrm>
          <a:prstGeom prst="downArrowCallout">
            <a:avLst>
              <a:gd name="adj1" fmla="val 25000"/>
              <a:gd name="adj2" fmla="val 34554"/>
              <a:gd name="adj3" fmla="val 25000"/>
              <a:gd name="adj4" fmla="val 6497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i="1" dirty="0" smtClean="0">
                <a:solidFill>
                  <a:schemeClr val="tx1"/>
                </a:solidFill>
              </a:rPr>
              <a:t>Dialog och utvärdering av Vinnova inför genomförandefasen</a:t>
            </a:r>
            <a:endParaRPr lang="sv-SE" sz="1100" i="1" dirty="0">
              <a:solidFill>
                <a:schemeClr val="tx1"/>
              </a:solidFill>
            </a:endParaRPr>
          </a:p>
        </p:txBody>
      </p:sp>
      <p:sp>
        <p:nvSpPr>
          <p:cNvPr id="8" name="textruta 7"/>
          <p:cNvSpPr txBox="1"/>
          <p:nvPr/>
        </p:nvSpPr>
        <p:spPr>
          <a:xfrm>
            <a:off x="580561" y="4900280"/>
            <a:ext cx="49404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800" dirty="0" smtClean="0"/>
              <a:t>8 sidor</a:t>
            </a:r>
            <a:endParaRPr lang="sv-SE" sz="800" dirty="0"/>
          </a:p>
        </p:txBody>
      </p:sp>
      <p:sp>
        <p:nvSpPr>
          <p:cNvPr id="9" name="Rektangel 8"/>
          <p:cNvSpPr/>
          <p:nvPr/>
        </p:nvSpPr>
        <p:spPr>
          <a:xfrm>
            <a:off x="1365916" y="4581128"/>
            <a:ext cx="241399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000" dirty="0"/>
              <a:t>Behovsområde - nulägesbeskrivning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000" dirty="0"/>
              <a:t>Innovation - behov av förnyelse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000" dirty="0"/>
              <a:t>Samverkansform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000" dirty="0"/>
              <a:t>Projektledare och team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000" dirty="0"/>
              <a:t>Projektplan och aktiviteter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000" dirty="0" smtClean="0"/>
              <a:t>Jämställdhetsaspekter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000" dirty="0" smtClean="0"/>
              <a:t>Budget, CV</a:t>
            </a:r>
            <a:endParaRPr lang="sv-SE" sz="1000" dirty="0"/>
          </a:p>
        </p:txBody>
      </p:sp>
      <p:sp>
        <p:nvSpPr>
          <p:cNvPr id="33" name="Platshållare för innehåll 2"/>
          <p:cNvSpPr>
            <a:spLocks noGrp="1"/>
          </p:cNvSpPr>
          <p:nvPr>
            <p:ph idx="1"/>
          </p:nvPr>
        </p:nvSpPr>
        <p:spPr>
          <a:xfrm>
            <a:off x="5996387" y="3687289"/>
            <a:ext cx="2871721" cy="1707278"/>
          </a:xfrm>
        </p:spPr>
        <p:txBody>
          <a:bodyPr/>
          <a:lstStyle/>
          <a:p>
            <a:pPr marL="71438" indent="-71438"/>
            <a:r>
              <a:rPr lang="sv-SE" sz="1050" dirty="0" smtClean="0"/>
              <a:t>En </a:t>
            </a:r>
            <a:r>
              <a:rPr lang="sv-SE" sz="1050" dirty="0"/>
              <a:t>förankrad och välformulerad </a:t>
            </a:r>
            <a:r>
              <a:rPr lang="sv-SE" sz="1050" b="1" u="sng" dirty="0"/>
              <a:t>vision</a:t>
            </a:r>
            <a:r>
              <a:rPr lang="sv-SE" sz="1050" dirty="0"/>
              <a:t> med kopplade </a:t>
            </a:r>
            <a:r>
              <a:rPr lang="sv-SE" sz="1050" b="1" u="sng" dirty="0"/>
              <a:t>delmål</a:t>
            </a:r>
            <a:r>
              <a:rPr lang="sv-SE" sz="1050" dirty="0"/>
              <a:t> som stödjer visionen</a:t>
            </a:r>
          </a:p>
          <a:p>
            <a:pPr marL="71438" indent="-71438"/>
            <a:r>
              <a:rPr lang="sv-SE" sz="1050" dirty="0"/>
              <a:t>En startklar </a:t>
            </a:r>
            <a:r>
              <a:rPr lang="sv-SE" sz="1050" b="1" u="sng" dirty="0"/>
              <a:t>samverkansform</a:t>
            </a:r>
            <a:r>
              <a:rPr lang="sv-SE" sz="1050" dirty="0"/>
              <a:t> som långsiktigt ska driva det gemensamma öppna samarbetet mot vision och delmål</a:t>
            </a:r>
          </a:p>
          <a:p>
            <a:pPr marL="71438" indent="-71438"/>
            <a:r>
              <a:rPr lang="sv-SE" sz="1050" b="1" u="sng" dirty="0"/>
              <a:t>Metoder och processer</a:t>
            </a:r>
            <a:r>
              <a:rPr lang="sv-SE" sz="1050" u="sng" dirty="0"/>
              <a:t> </a:t>
            </a:r>
            <a:r>
              <a:rPr lang="sv-SE" sz="1050" dirty="0"/>
              <a:t>för kontinuerlig </a:t>
            </a:r>
            <a:r>
              <a:rPr lang="sv-SE" sz="1050" b="1" u="sng" dirty="0"/>
              <a:t>utvärdering</a:t>
            </a:r>
            <a:r>
              <a:rPr lang="sv-SE" sz="1050" dirty="0"/>
              <a:t> av vision och delmål, samt kommunikation av utfall</a:t>
            </a:r>
          </a:p>
          <a:p>
            <a:pPr marL="71438" indent="-71438"/>
            <a:r>
              <a:rPr lang="sv-SE" sz="1050" dirty="0"/>
              <a:t>En </a:t>
            </a:r>
            <a:r>
              <a:rPr lang="sv-SE" sz="1050" b="1" u="sng" dirty="0"/>
              <a:t>verksamhetsplan</a:t>
            </a:r>
            <a:r>
              <a:rPr lang="sv-SE" sz="1050" dirty="0"/>
              <a:t> för de </a:t>
            </a:r>
            <a:r>
              <a:rPr lang="sv-SE" sz="1050" b="1" u="sng" dirty="0"/>
              <a:t>första två </a:t>
            </a:r>
            <a:r>
              <a:rPr lang="sv-SE" sz="1050" dirty="0"/>
              <a:t>åren som inkluderar en riskanalys</a:t>
            </a:r>
          </a:p>
        </p:txBody>
      </p:sp>
      <p:sp>
        <p:nvSpPr>
          <p:cNvPr id="14" name="textruta 13"/>
          <p:cNvSpPr txBox="1"/>
          <p:nvPr/>
        </p:nvSpPr>
        <p:spPr>
          <a:xfrm>
            <a:off x="2398761" y="3380884"/>
            <a:ext cx="24224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800" dirty="0" smtClean="0"/>
              <a:t>Finansiering från Vinnova: 100%, max 1,5 MSEK</a:t>
            </a:r>
            <a:endParaRPr lang="sv-SE" sz="800" dirty="0"/>
          </a:p>
        </p:txBody>
      </p:sp>
      <p:sp>
        <p:nvSpPr>
          <p:cNvPr id="34" name="textruta 33"/>
          <p:cNvSpPr txBox="1"/>
          <p:nvPr/>
        </p:nvSpPr>
        <p:spPr>
          <a:xfrm>
            <a:off x="5759797" y="1772816"/>
            <a:ext cx="28446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dirty="0" smtClean="0"/>
              <a:t>Finansiering från Vinnova: Uppskattning 50%?, 2-4 MSEK under 3 – 10 år? OBS - Bedömning</a:t>
            </a:r>
            <a:endParaRPr lang="sv-SE" sz="800" dirty="0"/>
          </a:p>
        </p:txBody>
      </p:sp>
      <p:sp>
        <p:nvSpPr>
          <p:cNvPr id="17" name="Rektangel med rundade hörn 16"/>
          <p:cNvSpPr/>
          <p:nvPr/>
        </p:nvSpPr>
        <p:spPr>
          <a:xfrm>
            <a:off x="1854971" y="2841226"/>
            <a:ext cx="3509117" cy="947814"/>
          </a:xfrm>
          <a:prstGeom prst="roundRect">
            <a:avLst/>
          </a:prstGeom>
          <a:noFill/>
          <a:ln w="19050">
            <a:solidFill>
              <a:srgbClr val="FF66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Vänster klammerparentes 17"/>
          <p:cNvSpPr/>
          <p:nvPr/>
        </p:nvSpPr>
        <p:spPr>
          <a:xfrm>
            <a:off x="1212765" y="4540928"/>
            <a:ext cx="288032" cy="1296144"/>
          </a:xfrm>
          <a:prstGeom prst="leftBrace">
            <a:avLst>
              <a:gd name="adj1" fmla="val 8333"/>
              <a:gd name="adj2" fmla="val 19229"/>
            </a:avLst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5" name="Vänster klammerparentes 34"/>
          <p:cNvSpPr/>
          <p:nvPr/>
        </p:nvSpPr>
        <p:spPr>
          <a:xfrm>
            <a:off x="5847827" y="3789040"/>
            <a:ext cx="236341" cy="1894274"/>
          </a:xfrm>
          <a:prstGeom prst="leftBrace">
            <a:avLst>
              <a:gd name="adj1" fmla="val 0"/>
              <a:gd name="adj2" fmla="val 19229"/>
            </a:avLst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8507153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Kort beskrivning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v-SE" dirty="0"/>
              <a:t>Den demografiska </a:t>
            </a:r>
            <a:r>
              <a:rPr lang="sv-SE" dirty="0" smtClean="0"/>
              <a:t>utvecklingen</a:t>
            </a:r>
          </a:p>
          <a:p>
            <a:r>
              <a:rPr lang="sv-SE" dirty="0"/>
              <a:t>P</a:t>
            </a:r>
            <a:r>
              <a:rPr lang="sv-SE" dirty="0" smtClean="0"/>
              <a:t>aradigmskifte </a:t>
            </a:r>
            <a:r>
              <a:rPr lang="sv-SE" dirty="0"/>
              <a:t>där fokus flyttas från vård och omsorg till</a:t>
            </a:r>
          </a:p>
          <a:p>
            <a:pPr marL="0" indent="0">
              <a:buNone/>
            </a:pPr>
            <a:r>
              <a:rPr lang="sv-SE" dirty="0" smtClean="0"/>
              <a:t>     hälsofrämjande </a:t>
            </a:r>
            <a:r>
              <a:rPr lang="sv-SE" dirty="0"/>
              <a:t>och förebyggande stöd och insatser</a:t>
            </a:r>
            <a:r>
              <a:rPr lang="sv-SE" dirty="0" smtClean="0"/>
              <a:t>.</a:t>
            </a:r>
            <a:endParaRPr lang="sv-SE" dirty="0"/>
          </a:p>
          <a:p>
            <a:r>
              <a:rPr lang="sv-SE" dirty="0" smtClean="0"/>
              <a:t>VÄLSAM </a:t>
            </a:r>
            <a:r>
              <a:rPr lang="sv-SE" dirty="0"/>
              <a:t>skall ta fram den gemensamma visionen som samlar alla </a:t>
            </a:r>
            <a:r>
              <a:rPr lang="sv-SE" dirty="0" smtClean="0"/>
              <a:t>aktörer</a:t>
            </a:r>
            <a:endParaRPr lang="sv-S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774544"/>
            <a:ext cx="2494979" cy="2039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298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Behov av förnyelse -innovationsområden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42900" indent="-342900">
              <a:buAutoNum type="arabicPeriod"/>
            </a:pPr>
            <a:r>
              <a:rPr lang="sv-SE" dirty="0" smtClean="0"/>
              <a:t>Stötta </a:t>
            </a:r>
            <a:r>
              <a:rPr lang="sv-SE" dirty="0"/>
              <a:t>och engagera individer och samhällen för ändrade </a:t>
            </a:r>
            <a:r>
              <a:rPr lang="sv-SE" dirty="0" smtClean="0"/>
              <a:t>levnadsvanor</a:t>
            </a:r>
          </a:p>
          <a:p>
            <a:pPr marL="342900" indent="-342900">
              <a:buAutoNum type="arabicPeriod"/>
            </a:pPr>
            <a:r>
              <a:rPr lang="sv-SE" dirty="0" smtClean="0"/>
              <a:t>Stärka </a:t>
            </a:r>
            <a:r>
              <a:rPr lang="sv-SE" dirty="0"/>
              <a:t>ledning och styrning av hälsa, vård och </a:t>
            </a:r>
            <a:r>
              <a:rPr lang="sv-SE" dirty="0" smtClean="0"/>
              <a:t>omsorg</a:t>
            </a:r>
          </a:p>
          <a:p>
            <a:pPr marL="342900" indent="-342900">
              <a:buAutoNum type="arabicPeriod"/>
            </a:pPr>
            <a:r>
              <a:rPr lang="sv-SE" dirty="0" smtClean="0"/>
              <a:t>Skapa </a:t>
            </a:r>
            <a:r>
              <a:rPr lang="sv-SE" dirty="0"/>
              <a:t>ett hälsoförebyggande, jämlikt, tillgängligt och effektivt hälsosystem </a:t>
            </a:r>
            <a:r>
              <a:rPr lang="sv-SE" dirty="0" smtClean="0"/>
              <a:t>med primärvården </a:t>
            </a:r>
            <a:r>
              <a:rPr lang="sv-SE" dirty="0"/>
              <a:t>som bas – Nära hälsa, vård och omsorg på nya </a:t>
            </a:r>
            <a:r>
              <a:rPr lang="sv-SE" dirty="0" smtClean="0"/>
              <a:t>sätt</a:t>
            </a:r>
          </a:p>
          <a:p>
            <a:pPr marL="342900" indent="-342900">
              <a:buAutoNum type="arabicPeriod"/>
            </a:pPr>
            <a:r>
              <a:rPr lang="sv-SE" dirty="0"/>
              <a:t>Samskapade tjänster inom och mellan </a:t>
            </a:r>
            <a:r>
              <a:rPr lang="sv-SE" dirty="0" smtClean="0"/>
              <a:t>sektorer</a:t>
            </a:r>
          </a:p>
          <a:p>
            <a:pPr marL="342900" indent="-342900">
              <a:buAutoNum type="arabicPeriod"/>
            </a:pPr>
            <a:r>
              <a:rPr lang="sv-SE" dirty="0" smtClean="0"/>
              <a:t>Skapa </a:t>
            </a:r>
            <a:r>
              <a:rPr lang="sv-SE" dirty="0"/>
              <a:t>förutsättningar för transformering.</a:t>
            </a:r>
          </a:p>
        </p:txBody>
      </p:sp>
    </p:spTree>
    <p:extLst>
      <p:ext uri="{BB962C8B-B14F-4D97-AF65-F5344CB8AC3E}">
        <p14:creationId xmlns:p14="http://schemas.microsoft.com/office/powerpoint/2010/main" val="174605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575120"/>
            <a:ext cx="8229600" cy="765648"/>
          </a:xfrm>
        </p:spPr>
        <p:txBody>
          <a:bodyPr/>
          <a:lstStyle/>
          <a:p>
            <a:r>
              <a:rPr lang="sv-SE" sz="2400" dirty="0" smtClean="0"/>
              <a:t>Målbild för ansökan:</a:t>
            </a:r>
            <a:r>
              <a:rPr lang="sv-SE" sz="2400" b="1" i="1" dirty="0" smtClean="0"/>
              <a:t/>
            </a:r>
            <a:br>
              <a:rPr lang="sv-SE" sz="2400" b="1" i="1" dirty="0" smtClean="0"/>
            </a:br>
            <a:r>
              <a:rPr lang="sv-SE" sz="2400" b="1" i="1" dirty="0" smtClean="0"/>
              <a:t>” </a:t>
            </a:r>
            <a:r>
              <a:rPr lang="sv-SE" sz="2400" b="1" i="1" dirty="0"/>
              <a:t>Ett </a:t>
            </a:r>
            <a:r>
              <a:rPr lang="sv-SE" sz="2400" b="1" i="1" dirty="0" smtClean="0"/>
              <a:t>Integrerat Hälsofrämjande personcentrerat eko-system </a:t>
            </a:r>
            <a:r>
              <a:rPr lang="sv-SE" sz="2400" b="1" i="1" dirty="0"/>
              <a:t>för </a:t>
            </a:r>
            <a:r>
              <a:rPr lang="sv-SE" sz="2400" b="1" i="1" dirty="0" smtClean="0"/>
              <a:t>hälsa, vård och omsorg i glesbygd”</a:t>
            </a:r>
            <a:endParaRPr lang="sv-SE" sz="1800" i="1" dirty="0"/>
          </a:p>
        </p:txBody>
      </p:sp>
      <p:grpSp>
        <p:nvGrpSpPr>
          <p:cNvPr id="18" name="Grupp 17"/>
          <p:cNvGrpSpPr/>
          <p:nvPr/>
        </p:nvGrpSpPr>
        <p:grpSpPr>
          <a:xfrm>
            <a:off x="2795972" y="3446769"/>
            <a:ext cx="3552056" cy="2049557"/>
            <a:chOff x="2795972" y="3446769"/>
            <a:chExt cx="3552056" cy="2049557"/>
          </a:xfrm>
        </p:grpSpPr>
        <p:graphicFrame>
          <p:nvGraphicFramePr>
            <p:cNvPr id="8" name="Diagram 7"/>
            <p:cNvGraphicFramePr/>
            <p:nvPr>
              <p:extLst>
                <p:ext uri="{D42A27DB-BD31-4B8C-83A1-F6EECF244321}">
                  <p14:modId xmlns:p14="http://schemas.microsoft.com/office/powerpoint/2010/main" val="668949560"/>
                </p:ext>
              </p:extLst>
            </p:nvPr>
          </p:nvGraphicFramePr>
          <p:xfrm>
            <a:off x="2795972" y="3446769"/>
            <a:ext cx="3552056" cy="174466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11" name="Rektangel 10"/>
            <p:cNvSpPr/>
            <p:nvPr/>
          </p:nvSpPr>
          <p:spPr>
            <a:xfrm>
              <a:off x="3247178" y="5157772"/>
              <a:ext cx="2758174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sv-SE" sz="800" i="1" dirty="0" smtClean="0">
                  <a:solidFill>
                    <a:prstClr val="black"/>
                  </a:solidFill>
                  <a:ea typeface="ＭＳ Ｐゴシック" charset="0"/>
                </a:rPr>
                <a:t>Efter idé från WHO - </a:t>
              </a:r>
              <a:r>
                <a:rPr lang="sv-SE" sz="800" i="1" dirty="0" err="1" smtClean="0">
                  <a:solidFill>
                    <a:prstClr val="black"/>
                  </a:solidFill>
                  <a:ea typeface="ＭＳ Ｐゴシック" charset="0"/>
                </a:rPr>
                <a:t>Integrated</a:t>
              </a:r>
              <a:r>
                <a:rPr lang="sv-SE" sz="800" i="1" dirty="0" smtClean="0">
                  <a:solidFill>
                    <a:prstClr val="black"/>
                  </a:solidFill>
                  <a:ea typeface="ＭＳ Ｐゴシック" charset="0"/>
                </a:rPr>
                <a:t> </a:t>
              </a:r>
              <a:r>
                <a:rPr lang="sv-SE" sz="800" i="1" dirty="0" err="1">
                  <a:solidFill>
                    <a:prstClr val="black"/>
                  </a:solidFill>
                  <a:ea typeface="ＭＳ Ｐゴシック" charset="0"/>
                </a:rPr>
                <a:t>people-centred</a:t>
              </a:r>
              <a:r>
                <a:rPr lang="sv-SE" sz="800" i="1" dirty="0">
                  <a:solidFill>
                    <a:prstClr val="black"/>
                  </a:solidFill>
                  <a:ea typeface="ＭＳ Ｐゴシック" charset="0"/>
                </a:rPr>
                <a:t> health services (IPCHS</a:t>
              </a:r>
              <a:r>
                <a:rPr lang="sv-SE" sz="800" i="1" dirty="0" smtClean="0">
                  <a:solidFill>
                    <a:prstClr val="black"/>
                  </a:solidFill>
                  <a:ea typeface="ＭＳ Ｐゴシック" charset="0"/>
                </a:rPr>
                <a:t>)</a:t>
              </a:r>
              <a:endParaRPr lang="sv-SE" sz="800" i="1" dirty="0">
                <a:solidFill>
                  <a:prstClr val="black"/>
                </a:solidFill>
                <a:ea typeface="ＭＳ Ｐゴシック" charset="0"/>
              </a:endParaRPr>
            </a:p>
          </p:txBody>
        </p:sp>
      </p:grpSp>
      <p:grpSp>
        <p:nvGrpSpPr>
          <p:cNvPr id="22" name="Grupp 21"/>
          <p:cNvGrpSpPr/>
          <p:nvPr/>
        </p:nvGrpSpPr>
        <p:grpSpPr>
          <a:xfrm>
            <a:off x="5870441" y="5127855"/>
            <a:ext cx="1584176" cy="1270942"/>
            <a:chOff x="5870441" y="5127855"/>
            <a:chExt cx="1584176" cy="1270942"/>
          </a:xfrm>
        </p:grpSpPr>
        <p:grpSp>
          <p:nvGrpSpPr>
            <p:cNvPr id="17" name="Grupp 16"/>
            <p:cNvGrpSpPr/>
            <p:nvPr/>
          </p:nvGrpSpPr>
          <p:grpSpPr>
            <a:xfrm>
              <a:off x="5870441" y="5246669"/>
              <a:ext cx="1584176" cy="1152128"/>
              <a:chOff x="5870441" y="5246669"/>
              <a:chExt cx="1584176" cy="1152128"/>
            </a:xfrm>
          </p:grpSpPr>
          <p:sp>
            <p:nvSpPr>
              <p:cNvPr id="6" name="Flödesschema: Flersidigt dokument 5"/>
              <p:cNvSpPr/>
              <p:nvPr/>
            </p:nvSpPr>
            <p:spPr>
              <a:xfrm>
                <a:off x="5870441" y="5246669"/>
                <a:ext cx="1584176" cy="1152128"/>
              </a:xfrm>
              <a:prstGeom prst="flowChartMultidocument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sv-SE">
                  <a:solidFill>
                    <a:prstClr val="white"/>
                  </a:solidFill>
                </a:endParaRPr>
              </a:p>
            </p:txBody>
          </p:sp>
          <p:sp>
            <p:nvSpPr>
              <p:cNvPr id="3" name="textruta 2"/>
              <p:cNvSpPr txBox="1"/>
              <p:nvPr/>
            </p:nvSpPr>
            <p:spPr>
              <a:xfrm>
                <a:off x="5870441" y="5678717"/>
                <a:ext cx="1430200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sv-SE" sz="1100" b="1" dirty="0">
                    <a:solidFill>
                      <a:prstClr val="black"/>
                    </a:solidFill>
                    <a:ea typeface="ＭＳ Ｐゴシック" charset="0"/>
                  </a:rPr>
                  <a:t>God och nära </a:t>
                </a:r>
                <a:r>
                  <a:rPr lang="sv-SE" sz="1100" b="1" dirty="0" smtClean="0">
                    <a:solidFill>
                      <a:prstClr val="black"/>
                    </a:solidFill>
                    <a:ea typeface="ＭＳ Ｐゴシック" charset="0"/>
                  </a:rPr>
                  <a:t>vård</a:t>
                </a:r>
                <a:br>
                  <a:rPr lang="sv-SE" sz="1100" b="1" dirty="0" smtClean="0">
                    <a:solidFill>
                      <a:prstClr val="black"/>
                    </a:solidFill>
                    <a:ea typeface="ＭＳ Ｐゴシック" charset="0"/>
                  </a:rPr>
                </a:br>
                <a:r>
                  <a:rPr lang="sv-SE" sz="1100" b="1" dirty="0" smtClean="0">
                    <a:solidFill>
                      <a:prstClr val="black"/>
                    </a:solidFill>
                    <a:ea typeface="ＭＳ Ｐゴシック" charset="0"/>
                  </a:rPr>
                  <a:t>SOU </a:t>
                </a:r>
                <a:r>
                  <a:rPr lang="sv-SE" sz="1100" b="1" dirty="0">
                    <a:solidFill>
                      <a:prstClr val="black"/>
                    </a:solidFill>
                    <a:ea typeface="ＭＳ Ｐゴシック" charset="0"/>
                  </a:rPr>
                  <a:t>2018:39</a:t>
                </a:r>
              </a:p>
            </p:txBody>
          </p:sp>
        </p:grpSp>
        <p:sp>
          <p:nvSpPr>
            <p:cNvPr id="24" name="Högerpil 23"/>
            <p:cNvSpPr/>
            <p:nvPr/>
          </p:nvSpPr>
          <p:spPr>
            <a:xfrm rot="13096165">
              <a:off x="6278617" y="5127855"/>
              <a:ext cx="613847" cy="432048"/>
            </a:xfrm>
            <a:prstGeom prst="rightArrow">
              <a:avLst/>
            </a:prstGeom>
            <a:solidFill>
              <a:srgbClr val="948A54">
                <a:alpha val="50196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sv-SE">
                <a:solidFill>
                  <a:prstClr val="white"/>
                </a:solidFill>
              </a:endParaRPr>
            </a:p>
          </p:txBody>
        </p:sp>
      </p:grpSp>
      <p:grpSp>
        <p:nvGrpSpPr>
          <p:cNvPr id="20" name="Grupp 19"/>
          <p:cNvGrpSpPr/>
          <p:nvPr/>
        </p:nvGrpSpPr>
        <p:grpSpPr>
          <a:xfrm>
            <a:off x="5580112" y="1924625"/>
            <a:ext cx="3192355" cy="1891152"/>
            <a:chOff x="5580112" y="1924625"/>
            <a:chExt cx="3192355" cy="1891152"/>
          </a:xfrm>
        </p:grpSpPr>
        <p:grpSp>
          <p:nvGrpSpPr>
            <p:cNvPr id="16" name="Grupp 15"/>
            <p:cNvGrpSpPr/>
            <p:nvPr/>
          </p:nvGrpSpPr>
          <p:grpSpPr>
            <a:xfrm>
              <a:off x="5580112" y="1924625"/>
              <a:ext cx="3192355" cy="1891152"/>
              <a:chOff x="5580112" y="1924625"/>
              <a:chExt cx="3192355" cy="1891152"/>
            </a:xfrm>
          </p:grpSpPr>
          <p:pic>
            <p:nvPicPr>
              <p:cNvPr id="52" name="Bildobjekt 51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580112" y="1924625"/>
                <a:ext cx="3192355" cy="1728192"/>
              </a:xfrm>
              <a:prstGeom prst="rect">
                <a:avLst/>
              </a:prstGeom>
            </p:spPr>
          </p:pic>
          <p:sp>
            <p:nvSpPr>
              <p:cNvPr id="12" name="textruta 11"/>
              <p:cNvSpPr txBox="1"/>
              <p:nvPr/>
            </p:nvSpPr>
            <p:spPr>
              <a:xfrm>
                <a:off x="6659563" y="3600333"/>
                <a:ext cx="1737976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sv-SE" sz="800" i="1" dirty="0" smtClean="0">
                    <a:solidFill>
                      <a:prstClr val="black"/>
                    </a:solidFill>
                    <a:ea typeface="ＭＳ Ｐゴシック" charset="0"/>
                  </a:rPr>
                  <a:t>RemoAge, Förslag till fortsättning </a:t>
                </a:r>
                <a:endParaRPr lang="sv-SE" sz="800" i="1" dirty="0">
                  <a:solidFill>
                    <a:prstClr val="black"/>
                  </a:solidFill>
                  <a:ea typeface="ＭＳ Ｐゴシック" charset="0"/>
                </a:endParaRPr>
              </a:p>
            </p:txBody>
          </p:sp>
        </p:grpSp>
        <p:sp>
          <p:nvSpPr>
            <p:cNvPr id="25" name="Högerpil 24"/>
            <p:cNvSpPr/>
            <p:nvPr/>
          </p:nvSpPr>
          <p:spPr>
            <a:xfrm rot="7584437">
              <a:off x="6172380" y="3018041"/>
              <a:ext cx="613847" cy="432048"/>
            </a:xfrm>
            <a:prstGeom prst="rightArrow">
              <a:avLst/>
            </a:prstGeom>
            <a:solidFill>
              <a:srgbClr val="948A54">
                <a:alpha val="50196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sv-SE">
                <a:solidFill>
                  <a:prstClr val="white"/>
                </a:solidFill>
              </a:endParaRPr>
            </a:p>
          </p:txBody>
        </p:sp>
      </p:grpSp>
      <p:grpSp>
        <p:nvGrpSpPr>
          <p:cNvPr id="19" name="Grupp 18"/>
          <p:cNvGrpSpPr/>
          <p:nvPr/>
        </p:nvGrpSpPr>
        <p:grpSpPr>
          <a:xfrm>
            <a:off x="467544" y="1772816"/>
            <a:ext cx="2564113" cy="2090399"/>
            <a:chOff x="467544" y="1772816"/>
            <a:chExt cx="2564113" cy="2090399"/>
          </a:xfrm>
        </p:grpSpPr>
        <p:grpSp>
          <p:nvGrpSpPr>
            <p:cNvPr id="9" name="Grupp 8"/>
            <p:cNvGrpSpPr/>
            <p:nvPr/>
          </p:nvGrpSpPr>
          <p:grpSpPr>
            <a:xfrm>
              <a:off x="467544" y="1772816"/>
              <a:ext cx="2564113" cy="2090399"/>
              <a:chOff x="467544" y="1772816"/>
              <a:chExt cx="2564113" cy="2090399"/>
            </a:xfrm>
          </p:grpSpPr>
          <p:pic>
            <p:nvPicPr>
              <p:cNvPr id="4" name="Bildobjekt 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7544" y="2130672"/>
                <a:ext cx="2564113" cy="1565466"/>
              </a:xfrm>
              <a:prstGeom prst="rect">
                <a:avLst/>
              </a:prstGeom>
            </p:spPr>
          </p:pic>
          <p:pic>
            <p:nvPicPr>
              <p:cNvPr id="5" name="Picture 4" descr="N:\Grafisk produktion Region Norrbotten\Dir stab\Utvecklingsavd\2035\01_2035-header_180202.png"/>
              <p:cNvPicPr>
                <a:picLocks noChangeAspect="1" noChangeArrowheads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6049" b="6630"/>
              <a:stretch/>
            </p:blipFill>
            <p:spPr bwMode="auto">
              <a:xfrm>
                <a:off x="539552" y="1772816"/>
                <a:ext cx="2237557" cy="4011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textruta 9"/>
              <p:cNvSpPr txBox="1"/>
              <p:nvPr/>
            </p:nvSpPr>
            <p:spPr>
              <a:xfrm>
                <a:off x="785647" y="3647771"/>
                <a:ext cx="1625766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sv-SE" sz="800" i="1" dirty="0" smtClean="0">
                    <a:solidFill>
                      <a:prstClr val="black"/>
                    </a:solidFill>
                    <a:ea typeface="ＭＳ Ｐゴシック" charset="0"/>
                  </a:rPr>
                  <a:t>Region Norrbotten, Vision 2035</a:t>
                </a:r>
                <a:endParaRPr lang="sv-SE" sz="800" i="1" dirty="0">
                  <a:solidFill>
                    <a:prstClr val="black"/>
                  </a:solidFill>
                  <a:ea typeface="ＭＳ Ｐゴシック" charset="0"/>
                </a:endParaRPr>
              </a:p>
            </p:txBody>
          </p:sp>
        </p:grpSp>
        <p:sp>
          <p:nvSpPr>
            <p:cNvPr id="26" name="Högerpil 25"/>
            <p:cNvSpPr/>
            <p:nvPr/>
          </p:nvSpPr>
          <p:spPr>
            <a:xfrm rot="2054424">
              <a:off x="2244768" y="3076968"/>
              <a:ext cx="613847" cy="432048"/>
            </a:xfrm>
            <a:prstGeom prst="rightArrow">
              <a:avLst/>
            </a:prstGeom>
            <a:solidFill>
              <a:srgbClr val="948A54">
                <a:alpha val="50196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sv-SE">
                <a:solidFill>
                  <a:prstClr val="white"/>
                </a:solidFill>
              </a:endParaRPr>
            </a:p>
          </p:txBody>
        </p:sp>
      </p:grpSp>
      <p:grpSp>
        <p:nvGrpSpPr>
          <p:cNvPr id="21" name="Grupp 20"/>
          <p:cNvGrpSpPr/>
          <p:nvPr/>
        </p:nvGrpSpPr>
        <p:grpSpPr>
          <a:xfrm>
            <a:off x="673652" y="5157191"/>
            <a:ext cx="2708437" cy="1578311"/>
            <a:chOff x="673652" y="5157191"/>
            <a:chExt cx="2708437" cy="1578311"/>
          </a:xfrm>
        </p:grpSpPr>
        <p:grpSp>
          <p:nvGrpSpPr>
            <p:cNvPr id="13" name="Grupp 12"/>
            <p:cNvGrpSpPr/>
            <p:nvPr/>
          </p:nvGrpSpPr>
          <p:grpSpPr>
            <a:xfrm>
              <a:off x="673652" y="5373216"/>
              <a:ext cx="2708437" cy="1362286"/>
              <a:chOff x="673652" y="5373216"/>
              <a:chExt cx="2708437" cy="1362286"/>
            </a:xfrm>
          </p:grpSpPr>
          <p:pic>
            <p:nvPicPr>
              <p:cNvPr id="7" name="Bildobjekt 6"/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3175" y="5373216"/>
                <a:ext cx="2688914" cy="1008343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sp>
            <p:nvSpPr>
              <p:cNvPr id="14" name="textruta 13"/>
              <p:cNvSpPr txBox="1"/>
              <p:nvPr/>
            </p:nvSpPr>
            <p:spPr>
              <a:xfrm>
                <a:off x="2037632" y="6098055"/>
                <a:ext cx="679994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sv-SE" sz="800" b="1" i="1" dirty="0" smtClean="0">
                    <a:solidFill>
                      <a:prstClr val="black"/>
                    </a:solidFill>
                    <a:ea typeface="ＭＳ Ｐゴシック" charset="0"/>
                  </a:rPr>
                  <a:t>2018-2026</a:t>
                </a:r>
                <a:endParaRPr lang="sv-SE" sz="800" b="1" i="1" dirty="0">
                  <a:solidFill>
                    <a:prstClr val="black"/>
                  </a:solidFill>
                  <a:ea typeface="ＭＳ Ｐゴシック" charset="0"/>
                </a:endParaRPr>
              </a:p>
            </p:txBody>
          </p:sp>
          <p:sp>
            <p:nvSpPr>
              <p:cNvPr id="15" name="textruta 14"/>
              <p:cNvSpPr txBox="1"/>
              <p:nvPr/>
            </p:nvSpPr>
            <p:spPr>
              <a:xfrm>
                <a:off x="673652" y="6273837"/>
                <a:ext cx="133722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sv-SE" sz="800" i="1" dirty="0" smtClean="0">
                    <a:solidFill>
                      <a:prstClr val="black"/>
                    </a:solidFill>
                    <a:ea typeface="ＭＳ Ｐゴシック" charset="0"/>
                  </a:rPr>
                  <a:t>Region Norrbotten</a:t>
                </a:r>
              </a:p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sv-SE" sz="800" i="1" dirty="0" smtClean="0">
                    <a:solidFill>
                      <a:prstClr val="black"/>
                    </a:solidFill>
                    <a:ea typeface="ＭＳ Ｐゴシック" charset="0"/>
                  </a:rPr>
                  <a:t>Norrbottens kommuner</a:t>
                </a:r>
              </a:p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sv-SE" sz="800" i="1" dirty="0" smtClean="0">
                    <a:solidFill>
                      <a:prstClr val="black"/>
                    </a:solidFill>
                    <a:ea typeface="ＭＳ Ｐゴシック" charset="0"/>
                  </a:rPr>
                  <a:t>Länsstyrelsen Norrbotten</a:t>
                </a:r>
                <a:endParaRPr lang="sv-SE" sz="800" i="1" dirty="0">
                  <a:solidFill>
                    <a:prstClr val="black"/>
                  </a:solidFill>
                  <a:ea typeface="ＭＳ Ｐゴシック" charset="0"/>
                </a:endParaRPr>
              </a:p>
            </p:txBody>
          </p:sp>
        </p:grpSp>
        <p:sp>
          <p:nvSpPr>
            <p:cNvPr id="27" name="Högerpil 26"/>
            <p:cNvSpPr/>
            <p:nvPr/>
          </p:nvSpPr>
          <p:spPr>
            <a:xfrm rot="19072572">
              <a:off x="2352194" y="5157191"/>
              <a:ext cx="613847" cy="432048"/>
            </a:xfrm>
            <a:prstGeom prst="rightArrow">
              <a:avLst/>
            </a:prstGeom>
            <a:solidFill>
              <a:srgbClr val="948A54">
                <a:alpha val="50196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sv-SE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45961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Samverkan 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592722" y="1753271"/>
            <a:ext cx="6579678" cy="4044279"/>
          </a:xfrm>
        </p:spPr>
        <p:txBody>
          <a:bodyPr/>
          <a:lstStyle/>
          <a:p>
            <a:r>
              <a:rPr lang="sv-SE" i="1" dirty="0" smtClean="0"/>
              <a:t>Offentliga organisationer </a:t>
            </a:r>
          </a:p>
          <a:p>
            <a:pPr marL="0" indent="0">
              <a:buNone/>
            </a:pPr>
            <a:r>
              <a:rPr lang="sv-SE" dirty="0" smtClean="0"/>
              <a:t>Region Norrbotten , länets kommuner ,LTU, Försäkringskassan,  Länsstyrelsen</a:t>
            </a:r>
          </a:p>
          <a:p>
            <a:r>
              <a:rPr lang="sv-SE" i="1" dirty="0" smtClean="0"/>
              <a:t>Civilsamhället</a:t>
            </a:r>
          </a:p>
          <a:p>
            <a:pPr marL="0" indent="0">
              <a:buNone/>
            </a:pPr>
            <a:r>
              <a:rPr lang="sv-SE" dirty="0" smtClean="0"/>
              <a:t>Idrottsföreningar</a:t>
            </a:r>
            <a:r>
              <a:rPr lang="sv-SE" dirty="0"/>
              <a:t>, patient- och </a:t>
            </a:r>
            <a:r>
              <a:rPr lang="sv-SE" dirty="0" smtClean="0"/>
              <a:t>pensionärsorganisationer, bildningsförbund</a:t>
            </a:r>
            <a:r>
              <a:rPr lang="sv-SE" dirty="0"/>
              <a:t>, </a:t>
            </a:r>
            <a:r>
              <a:rPr lang="sv-SE" dirty="0" smtClean="0"/>
              <a:t>kyrkan</a:t>
            </a:r>
          </a:p>
          <a:p>
            <a:r>
              <a:rPr lang="sv-SE" i="1" dirty="0" smtClean="0"/>
              <a:t>Privat näringsliv/arbetsliv</a:t>
            </a:r>
          </a:p>
          <a:p>
            <a:pPr marL="0" indent="0">
              <a:buNone/>
            </a:pPr>
            <a:r>
              <a:rPr lang="sv-SE" dirty="0" smtClean="0"/>
              <a:t>Friskolor</a:t>
            </a:r>
            <a:r>
              <a:rPr lang="sv-SE" dirty="0"/>
              <a:t>, enskilda företag och företagshälsovård, </a:t>
            </a:r>
            <a:r>
              <a:rPr lang="sv-SE" dirty="0" smtClean="0"/>
              <a:t>livsmedelskedjor, drivmedelsbolag , It-företag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3504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Redan engagerade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v-SE" dirty="0"/>
              <a:t>Region Norrbotten </a:t>
            </a:r>
          </a:p>
          <a:p>
            <a:r>
              <a:rPr lang="sv-SE" dirty="0" smtClean="0"/>
              <a:t>Övertorneå </a:t>
            </a:r>
            <a:r>
              <a:rPr lang="sv-SE" dirty="0"/>
              <a:t>Kommun</a:t>
            </a:r>
          </a:p>
          <a:p>
            <a:r>
              <a:rPr lang="sv-SE" dirty="0" smtClean="0"/>
              <a:t>Norrbottens </a:t>
            </a:r>
            <a:r>
              <a:rPr lang="sv-SE" dirty="0"/>
              <a:t>Kommuner </a:t>
            </a:r>
          </a:p>
          <a:p>
            <a:r>
              <a:rPr lang="sv-SE" dirty="0"/>
              <a:t>Sparbanken Nord – Framtidsbanken </a:t>
            </a:r>
          </a:p>
          <a:p>
            <a:r>
              <a:rPr lang="sv-SE" dirty="0" smtClean="0"/>
              <a:t>SISU Norrbotten </a:t>
            </a:r>
          </a:p>
          <a:p>
            <a:r>
              <a:rPr lang="sv-SE" dirty="0" smtClean="0"/>
              <a:t>Föreningen </a:t>
            </a:r>
            <a:r>
              <a:rPr lang="sv-SE" dirty="0" err="1" smtClean="0"/>
              <a:t>HjärtLung</a:t>
            </a:r>
            <a:r>
              <a:rPr lang="sv-SE" dirty="0" smtClean="0"/>
              <a:t> Övertorneå </a:t>
            </a:r>
            <a:r>
              <a:rPr lang="sv-SE" dirty="0"/>
              <a:t>(patientorganisation), </a:t>
            </a:r>
            <a:endParaRPr lang="sv-SE" dirty="0" smtClean="0"/>
          </a:p>
          <a:p>
            <a:r>
              <a:rPr lang="sv-SE" dirty="0" smtClean="0"/>
              <a:t>Funktionsrätt </a:t>
            </a:r>
            <a:r>
              <a:rPr lang="sv-SE" dirty="0"/>
              <a:t>Norrbotten </a:t>
            </a:r>
          </a:p>
          <a:p>
            <a:r>
              <a:rPr lang="sv-SE" dirty="0" smtClean="0"/>
              <a:t>Luleå </a:t>
            </a:r>
            <a:r>
              <a:rPr lang="sv-SE" dirty="0"/>
              <a:t>tekniska universitet </a:t>
            </a:r>
          </a:p>
          <a:p>
            <a:r>
              <a:rPr lang="sv-SE" dirty="0" smtClean="0"/>
              <a:t>Länsstyrelsen </a:t>
            </a:r>
            <a:r>
              <a:rPr lang="sv-SE" dirty="0"/>
              <a:t>i Norrbotten </a:t>
            </a: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0402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592723" y="512495"/>
            <a:ext cx="5978095" cy="468234"/>
          </a:xfrm>
        </p:spPr>
        <p:txBody>
          <a:bodyPr/>
          <a:lstStyle/>
          <a:p>
            <a:r>
              <a:rPr lang="sv-SE" dirty="0"/>
              <a:t>Projektledare och team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691680" y="1124744"/>
            <a:ext cx="6291646" cy="4044279"/>
          </a:xfrm>
        </p:spPr>
        <p:txBody>
          <a:bodyPr/>
          <a:lstStyle/>
          <a:p>
            <a:pPr marL="0" indent="0">
              <a:buNone/>
            </a:pPr>
            <a:r>
              <a:rPr lang="sv-SE" b="1" dirty="0" smtClean="0"/>
              <a:t>Beställare</a:t>
            </a:r>
            <a:r>
              <a:rPr lang="sv-SE" dirty="0" smtClean="0"/>
              <a:t>: regiondirektör Veronika </a:t>
            </a:r>
            <a:r>
              <a:rPr lang="sv-SE" dirty="0"/>
              <a:t>S</a:t>
            </a:r>
            <a:r>
              <a:rPr lang="sv-SE" dirty="0" smtClean="0"/>
              <a:t>undström</a:t>
            </a:r>
          </a:p>
          <a:p>
            <a:pPr marL="0" indent="0">
              <a:buNone/>
            </a:pPr>
            <a:r>
              <a:rPr lang="sv-SE" b="1" dirty="0" smtClean="0"/>
              <a:t>Projektägare:</a:t>
            </a:r>
            <a:r>
              <a:rPr lang="sv-SE" dirty="0" smtClean="0"/>
              <a:t> Lisbeth Löpare –Johansson</a:t>
            </a:r>
          </a:p>
          <a:p>
            <a:pPr marL="0" indent="0">
              <a:buNone/>
            </a:pPr>
            <a:r>
              <a:rPr lang="sv-SE" b="1" dirty="0" smtClean="0"/>
              <a:t>Övergripande projektledare</a:t>
            </a:r>
            <a:r>
              <a:rPr lang="sv-SE" dirty="0" smtClean="0"/>
              <a:t>: Åsa Rosendahl RN , Eva Lakso NK</a:t>
            </a:r>
          </a:p>
          <a:p>
            <a:pPr marL="0" indent="0">
              <a:buNone/>
            </a:pPr>
            <a:r>
              <a:rPr lang="sv-SE" b="1" dirty="0" smtClean="0"/>
              <a:t>Deltagare: </a:t>
            </a:r>
            <a:r>
              <a:rPr lang="sv-SE" dirty="0" smtClean="0"/>
              <a:t>Gustav Söderlund ,Margareta </a:t>
            </a:r>
            <a:r>
              <a:rPr lang="sv-SE" dirty="0"/>
              <a:t>Ericson , Katarina </a:t>
            </a:r>
            <a:r>
              <a:rPr lang="sv-SE" dirty="0" err="1"/>
              <a:t>Sandling</a:t>
            </a:r>
            <a:r>
              <a:rPr lang="sv-SE" dirty="0"/>
              <a:t> Jonsson (Länsstyrelsen) , Greta </a:t>
            </a:r>
            <a:r>
              <a:rPr lang="sv-SE" dirty="0" err="1" smtClean="0"/>
              <a:t>Sköld,EIC</a:t>
            </a:r>
            <a:endParaRPr lang="sv-SE" dirty="0" smtClean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b="1" dirty="0" smtClean="0"/>
              <a:t>Lokalt projektarbete i Övertorneå:</a:t>
            </a:r>
          </a:p>
          <a:p>
            <a:pPr marL="0" indent="0">
              <a:buNone/>
            </a:pPr>
            <a:r>
              <a:rPr lang="sv-SE" dirty="0"/>
              <a:t>Elisabeth Eero, Mari Huhtanen, </a:t>
            </a:r>
            <a:r>
              <a:rPr lang="sv-SE" dirty="0" smtClean="0"/>
              <a:t>Jari Havela</a:t>
            </a:r>
          </a:p>
          <a:p>
            <a:pPr marL="0" indent="0">
              <a:buNone/>
            </a:pPr>
            <a:r>
              <a:rPr lang="sv-SE" dirty="0" smtClean="0"/>
              <a:t>Margareta </a:t>
            </a:r>
            <a:r>
              <a:rPr lang="sv-SE" dirty="0"/>
              <a:t>Björk, </a:t>
            </a:r>
            <a:r>
              <a:rPr lang="sv-SE" dirty="0" smtClean="0"/>
              <a:t>folktandvården </a:t>
            </a:r>
            <a:endParaRPr lang="sv-SE" dirty="0"/>
          </a:p>
          <a:p>
            <a:pPr marL="0" indent="0">
              <a:buNone/>
            </a:pPr>
            <a:r>
              <a:rPr lang="sv-SE" dirty="0" smtClean="0"/>
              <a:t>Sven Kostenius</a:t>
            </a:r>
            <a:r>
              <a:rPr lang="sv-SE" dirty="0"/>
              <a:t>, ordförande för hjärt-lungföreningen</a:t>
            </a:r>
            <a:r>
              <a:rPr lang="sv-SE" dirty="0" smtClean="0"/>
              <a:t>,</a:t>
            </a:r>
          </a:p>
          <a:p>
            <a:pPr marL="0" indent="0">
              <a:buNone/>
            </a:pPr>
            <a:r>
              <a:rPr lang="sv-SE" dirty="0"/>
              <a:t>Carina Kemppainen </a:t>
            </a:r>
            <a:r>
              <a:rPr lang="sv-SE" dirty="0" smtClean="0"/>
              <a:t>,enhetschef Övertorneå kommun</a:t>
            </a:r>
          </a:p>
          <a:p>
            <a:pPr marL="0" indent="0">
              <a:buNone/>
            </a:pPr>
            <a:r>
              <a:rPr lang="sv-SE" dirty="0"/>
              <a:t>Aina </a:t>
            </a:r>
            <a:r>
              <a:rPr lang="sv-SE" dirty="0" smtClean="0"/>
              <a:t>Bleikvassli e-samordnare</a:t>
            </a:r>
            <a:endParaRPr lang="sv-SE" b="1" dirty="0"/>
          </a:p>
          <a:p>
            <a:pPr marL="0" indent="0">
              <a:buNone/>
            </a:pPr>
            <a:endParaRPr lang="sv-SE" b="1" dirty="0" smtClean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1153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Projektplan och aktiviteter</a:t>
            </a:r>
            <a:endParaRPr lang="sv-SE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263" y="1824807"/>
            <a:ext cx="5978525" cy="3900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107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gion Norrbotten_blå">
  <a:themeElements>
    <a:clrScheme name="Region Norrbotten blandad">
      <a:dk1>
        <a:srgbClr val="000000"/>
      </a:dk1>
      <a:lt1>
        <a:srgbClr val="FFFFFF"/>
      </a:lt1>
      <a:dk2>
        <a:srgbClr val="403D45"/>
      </a:dk2>
      <a:lt2>
        <a:srgbClr val="D0D1CD"/>
      </a:lt2>
      <a:accent1>
        <a:srgbClr val="0070C0"/>
      </a:accent1>
      <a:accent2>
        <a:srgbClr val="F8951F"/>
      </a:accent2>
      <a:accent3>
        <a:srgbClr val="83C55B"/>
      </a:accent3>
      <a:accent4>
        <a:srgbClr val="7F7F7F"/>
      </a:accent4>
      <a:accent5>
        <a:srgbClr val="403D45"/>
      </a:accent5>
      <a:accent6>
        <a:srgbClr val="C0C0BD"/>
      </a:accent6>
      <a:hlink>
        <a:srgbClr val="0070C0"/>
      </a:hlink>
      <a:folHlink>
        <a:srgbClr val="7F7F7F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/>
        </a:defPPr>
      </a:lstStyle>
    </a:txDef>
  </a:objectDefaults>
  <a:extraClrSchemeLst>
    <a:extraClrScheme>
      <a:clrScheme name="vit med jpglogga 180_ny 1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t med jpglogga 180_ny 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t med jpglogga 180_ny 1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t med jpglogga 180_ny 1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t med jpglogga 180_ny 1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t med jpglogga 180_ny 1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t med jpglogga 180_ny 1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a av 1Kopia av MALL_VIT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a av 1Kopia av MALL_VI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pia av 1Kopia av MALL_VIT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a av 1Kopia av MALL_VIT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a av 1Kopia av MALL_VIT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a av 1Kopia av MALL_VIT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a av 1Kopia av MALL_VIT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a av 1Kopia av MALL_VIT 8">
        <a:dk1>
          <a:srgbClr val="003399"/>
        </a:dk1>
        <a:lt1>
          <a:srgbClr val="0D68B0"/>
        </a:lt1>
        <a:dk2>
          <a:srgbClr val="FFFFFF"/>
        </a:dk2>
        <a:lt2>
          <a:srgbClr val="969696"/>
        </a:lt2>
        <a:accent1>
          <a:srgbClr val="969696"/>
        </a:accent1>
        <a:accent2>
          <a:srgbClr val="FFFF99"/>
        </a:accent2>
        <a:accent3>
          <a:srgbClr val="AAB9D4"/>
        </a:accent3>
        <a:accent4>
          <a:srgbClr val="002A82"/>
        </a:accent4>
        <a:accent5>
          <a:srgbClr val="C9C9C9"/>
        </a:accent5>
        <a:accent6>
          <a:srgbClr val="E7E78A"/>
        </a:accent6>
        <a:hlink>
          <a:srgbClr val="99FF99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a av 1Kopia av MALL_VIT 9">
        <a:dk1>
          <a:srgbClr val="969696"/>
        </a:dk1>
        <a:lt1>
          <a:srgbClr val="FFFFFF"/>
        </a:lt1>
        <a:dk2>
          <a:srgbClr val="0D68B0"/>
        </a:dk2>
        <a:lt2>
          <a:srgbClr val="FFFFFF"/>
        </a:lt2>
        <a:accent1>
          <a:srgbClr val="969696"/>
        </a:accent1>
        <a:accent2>
          <a:srgbClr val="FFFF99"/>
        </a:accent2>
        <a:accent3>
          <a:srgbClr val="AAB9D4"/>
        </a:accent3>
        <a:accent4>
          <a:srgbClr val="DADADA"/>
        </a:accent4>
        <a:accent5>
          <a:srgbClr val="C9C9C9"/>
        </a:accent5>
        <a:accent6>
          <a:srgbClr val="E7E78A"/>
        </a:accent6>
        <a:hlink>
          <a:srgbClr val="99FF99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pia av 1Kopia av MALL_VIT 10">
        <a:dk1>
          <a:srgbClr val="969696"/>
        </a:dk1>
        <a:lt1>
          <a:srgbClr val="FFFFFF"/>
        </a:lt1>
        <a:dk2>
          <a:srgbClr val="0D68B0"/>
        </a:dk2>
        <a:lt2>
          <a:srgbClr val="FFFFFF"/>
        </a:lt2>
        <a:accent1>
          <a:srgbClr val="969696"/>
        </a:accent1>
        <a:accent2>
          <a:srgbClr val="0D68B0"/>
        </a:accent2>
        <a:accent3>
          <a:srgbClr val="AAB9D4"/>
        </a:accent3>
        <a:accent4>
          <a:srgbClr val="DADADA"/>
        </a:accent4>
        <a:accent5>
          <a:srgbClr val="C9C9C9"/>
        </a:accent5>
        <a:accent6>
          <a:srgbClr val="0B5E9F"/>
        </a:accent6>
        <a:hlink>
          <a:srgbClr val="99FF99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pia av 1Kopia av MALL_VIT 11">
        <a:dk1>
          <a:srgbClr val="FFFFFF"/>
        </a:dk1>
        <a:lt1>
          <a:srgbClr val="FFFFFF"/>
        </a:lt1>
        <a:dk2>
          <a:srgbClr val="FFFFFF"/>
        </a:dk2>
        <a:lt2>
          <a:srgbClr val="969696"/>
        </a:lt2>
        <a:accent1>
          <a:srgbClr val="969696"/>
        </a:accent1>
        <a:accent2>
          <a:srgbClr val="0D68B0"/>
        </a:accent2>
        <a:accent3>
          <a:srgbClr val="FFFFFF"/>
        </a:accent3>
        <a:accent4>
          <a:srgbClr val="DADADA"/>
        </a:accent4>
        <a:accent5>
          <a:srgbClr val="C9C9C9"/>
        </a:accent5>
        <a:accent6>
          <a:srgbClr val="0B5E9F"/>
        </a:accent6>
        <a:hlink>
          <a:srgbClr val="99FF99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a av 1Kopia av MALL_VIT 12">
        <a:dk1>
          <a:srgbClr val="969696"/>
        </a:dk1>
        <a:lt1>
          <a:srgbClr val="FFFFFF"/>
        </a:lt1>
        <a:dk2>
          <a:srgbClr val="0D68B0"/>
        </a:dk2>
        <a:lt2>
          <a:srgbClr val="FFFFFF"/>
        </a:lt2>
        <a:accent1>
          <a:srgbClr val="969696"/>
        </a:accent1>
        <a:accent2>
          <a:srgbClr val="0D68B0"/>
        </a:accent2>
        <a:accent3>
          <a:srgbClr val="AAB9D4"/>
        </a:accent3>
        <a:accent4>
          <a:srgbClr val="DADADA"/>
        </a:accent4>
        <a:accent5>
          <a:srgbClr val="C9C9C9"/>
        </a:accent5>
        <a:accent6>
          <a:srgbClr val="0B5E9F"/>
        </a:accent6>
        <a:hlink>
          <a:srgbClr val="FFFFFF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LTU-sve">
  <a:themeElements>
    <a:clrScheme name="LTU colour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6ACCD"/>
      </a:accent1>
      <a:accent2>
        <a:srgbClr val="4F81BD"/>
      </a:accent2>
      <a:accent3>
        <a:srgbClr val="BA001C"/>
      </a:accent3>
      <a:accent4>
        <a:srgbClr val="061731"/>
      </a:accent4>
      <a:accent5>
        <a:srgbClr val="3576D0"/>
      </a:accent5>
      <a:accent6>
        <a:srgbClr val="99CCFF"/>
      </a:accent6>
      <a:hlink>
        <a:srgbClr val="394764"/>
      </a:hlink>
      <a:folHlink>
        <a:srgbClr val="39476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pe:Receivers xmlns:spe="http://schemas.microsoft.com/sharepoint/events">
  <Receiver>
    <Name>Microsoft.Office.RecordsManagement.PolicyFeatures.ExpirationEventReceiver</Name>
    <Synchronization>Synchronous</Synchronization>
    <Type>10001</Type>
    <SequenceNumber>101</SequenceNumber>
    <Url/>
    <Assembly>Microsoft.Office.Policy, Version=14.0.0.0,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10002</Type>
    <SequenceNumber>102</SequenceNumber>
    <Url/>
    <Assembly>Microsoft.Office.Policy, Version=14.0.0.0,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10004</Type>
    <SequenceNumber>103</SequenceNumber>
    <Url/>
    <Assembly>Microsoft.Office.Policy, Version=14.0.0.0,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10006</Type>
    <SequenceNumber>104</SequenceNumber>
    <Url/>
    <Assembly>Microsoft.Office.Policy, Version=14.0.0.0,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10009</Type>
    <SequenceNumber>105</SequenceNumber>
    <Url/>
    <Assembly>Microsoft.Office.Policy, Version=14.0.0.0, Culture=neutral, PublicKeyToken=71e9bce111e9429c</Assembly>
    <Class>Microsoft.Office.RecordsManagement.Internal.UpdateExpireDate</Class>
    <Data/>
    <Filter/>
  </Receiver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p:Policy xmlns:p="office.server.policy" id="" local="true">
  <p:Name>Informerande</p:Name>
  <p:Description/>
  <p:Statement/>
  <p:PolicyItems>
    <p:PolicyItem featureId="Microsoft.Office.RecordsManagement.PolicyFeatures.Expiration" staticId="0x010100D7963E0E5B7A40E5AEA07389401D709F007B1238BBD93543428C20870054E92DBF|1214505165" UniqueId="15436f43-43ec-43f4-afa0-3fdfa097cfae">
      <p:Name>Bevarande</p:Name>
      <p:Description>Automatisk schemaläggning av innehåll som ska bearbetas, och utföra en bevarandeåtgärd på innehåll som har nått sitt förfallodatum.</p:Description>
      <p:CustomData>
        <Schedules nextStageId="3" default="true">
          <Schedule type="Default">
            <stages>
              <data stageId="1" recur="true" offset="36" unit="months">
                <formula id="Microsoft.Office.RecordsManagement.PolicyFeatures.Expiration.Formula.BuiltIn">
                  <number>0</number>
                  <property>NLLThinningTime</property>
                  <propertyid>2793489f-7251-475b-a975-480031914936</propertyid>
                  <period>months</period>
                </formula>
                <action type="workflow" id="d9837362-db90-41fe-8d27-3f4e28fd673a"/>
              </data>
              <data stageId="2">
                <formula id="Microsoft.Office.RecordsManagement.PolicyFeatures.Expiration.Formula.BuiltIn">
                  <number>1</number>
                  <property>NLLThinningTime</property>
                  <propertyid>2793489f-7251-475b-a975-480031914936</propertyid>
                  <period>months</period>
                </formula>
                <action type="action" id="Microsoft.Office.RecordsManagement.PolicyFeatures.Expiration.Action.MoveToRecycleBin"/>
              </data>
            </stages>
          </Schedule>
        </Schedules>
      </p:CustomData>
    </p:PolicyItem>
  </p:PolicyItems>
</p:Policy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Informerande dokument" ma:contentTypeID="0x010100D7963E0E5B7A40E5AEA07389401D709F007B1238BBD93543428C20870054E92DBF0100907CEEA6569A954C976B7824CE75F91F" ma:contentTypeVersion="1901" ma:contentTypeDescription="Informerande dokument" ma:contentTypeScope="" ma:versionID="0d2ea5254435ce449ba4345849b71f0b">
  <xsd:schema xmlns:xsd="http://www.w3.org/2001/XMLSchema" xmlns:xs="http://www.w3.org/2001/XMLSchema" xmlns:p="http://schemas.microsoft.com/office/2006/metadata/properties" xmlns:ns1="http://schemas.microsoft.com/sharepoint/v3" xmlns:ns2="c7918ce9-5289-4a18-805d-4141408e948c" xmlns:ns3="e1dec489-f745-4ed5-9c00-958a11aea6df" targetNamespace="http://schemas.microsoft.com/office/2006/metadata/properties" ma:root="true" ma:fieldsID="393aa15b8445c5d57fbc4a5f98ab5b74" ns1:_="" ns2:_="" ns3:_="">
    <xsd:import namespace="http://schemas.microsoft.com/sharepoint/v3"/>
    <xsd:import namespace="c7918ce9-5289-4a18-805d-4141408e948c"/>
    <xsd:import namespace="e1dec489-f745-4ed5-9c00-958a11aea6df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VIS_DocumentId" minOccurs="0"/>
                <xsd:element ref="ns1:NLLStakeholderTaxHTField0" minOccurs="0"/>
                <xsd:element ref="ns2:TaxKeywordTaxHTField" minOccurs="0"/>
                <xsd:element ref="ns3:DocumentStatus" minOccurs="0"/>
                <xsd:element ref="ns1:NLLInformationclass"/>
                <xsd:element ref="ns1:NLLThinningTime" minOccurs="0"/>
                <xsd:element ref="ns3:VISResponsible"/>
                <xsd:element ref="ns1:AnsvarigQuickpart" minOccurs="0"/>
                <xsd:element ref="ns1:NLLDocumentTypeTaxHTField0" minOccurs="0"/>
                <xsd:element ref="ns1:_dlc_Exempt" minOccurs="0"/>
                <xsd:element ref="ns1:_dlc_ExpireDateSaved" minOccurs="0"/>
                <xsd:element ref="ns1:_dlc_ExpireDate" minOccurs="0"/>
                <xsd:element ref="ns1:prdProcessTaxHTField0" minOccurs="0"/>
                <xsd:element ref="ns1:NLLVersion" minOccurs="0"/>
                <xsd:element ref="ns1:NLLModifiedBy" minOccurs="0"/>
                <xsd:element ref="ns1:NLLDocumentIDValue" minOccurs="0"/>
                <xsd:element ref="ns1:NLLPublishingstatus" minOccurs="0"/>
                <xsd:element ref="ns1:NLLDiarienummer" minOccurs="0"/>
                <xsd:element ref="ns1:NLLPublishDate" minOccurs="0"/>
                <xsd:element ref="ns1:NLLInformationCollectionTaxHTField0" minOccurs="0"/>
                <xsd:element ref="ns1:NLLProducerPlaceTaxHTField0" minOccurs="0"/>
                <xsd:element ref="ns1:NLLEstablishedBy"/>
                <xsd:element ref="ns1:NLLEstablishedByQuickpart" minOccurs="0"/>
                <xsd:element ref="ns1:VersionComment" minOccurs="0"/>
                <xsd:element ref="ns1:NLLPublishDateQuickpart" minOccurs="0"/>
                <xsd:element ref="ns1:NLLLockWorkflows" minOccurs="0"/>
                <xsd:element ref="ns1:NLLPublish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NLLStakeholderTaxHTField0" ma:index="13" nillable="true" ma:taxonomy="true" ma:internalName="NLLStakeholderTaxHTField0" ma:taxonomyFieldName="NLLStakeholder" ma:displayName="Gäller för verksamhet" ma:fieldId="{fc9b4796-81cc-4809-b89e-b480826c68b7}" ma:taxonomyMulti="true" ma:sspId="39d54842-4abd-4019-b0bf-19e71d696155" ma:termSetId="012a677c-9277-4d4c-83ea-a9768cc2772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LLInformationclass" ma:index="17" ma:displayName="Informationsklass" ma:internalName="NLLInformationclass">
      <xsd:simpleType>
        <xsd:restriction base="dms:Choice">
          <xsd:enumeration value="Publik"/>
          <xsd:enumeration value="Intern alla"/>
          <xsd:enumeration value="Intern skyddad"/>
        </xsd:restriction>
      </xsd:simpleType>
    </xsd:element>
    <xsd:element name="NLLThinningTime" ma:index="19" nillable="true" ma:displayName="Gallringsfrist" ma:format="DateOnly" ma:hidden="true" ma:internalName="NLLThinningTime">
      <xsd:simpleType>
        <xsd:restriction base="dms:DateTime"/>
      </xsd:simpleType>
    </xsd:element>
    <xsd:element name="AnsvarigQuickpart" ma:index="21" nillable="true" ma:displayName="AnsvarigQuickpart" ma:hidden="true" ma:internalName="AnsvarigQuickpart">
      <xsd:simpleType>
        <xsd:restriction base="dms:Text"/>
      </xsd:simpleType>
    </xsd:element>
    <xsd:element name="NLLDocumentTypeTaxHTField0" ma:index="23" ma:taxonomy="true" ma:internalName="NLLDocumentTypeTaxHTField0" ma:taxonomyFieldName="NLLDocumentType" ma:displayName="Dokumenttyp" ma:fieldId="{38578a5b-744a-40d6-84e1-ab48bc8b5a57}" ma:sspId="39d54842-4abd-4019-b0bf-19e71d696155" ma:termSetId="52dfd850-14dd-4e84-a867-57b1223f01a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_dlc_Exempt" ma:index="24" nillable="true" ma:displayName="Undanta från princip" ma:hidden="true" ma:internalName="_dlc_Exempt" ma:readOnly="true">
      <xsd:simpleType>
        <xsd:restriction base="dms:Unknown"/>
      </xsd:simpleType>
    </xsd:element>
    <xsd:element name="_dlc_ExpireDateSaved" ma:index="25" nillable="true" ma:displayName="Originalförfallodag" ma:hidden="true" ma:internalName="_dlc_ExpireDateSaved" ma:readOnly="true">
      <xsd:simpleType>
        <xsd:restriction base="dms:DateTime"/>
      </xsd:simpleType>
    </xsd:element>
    <xsd:element name="_dlc_ExpireDate" ma:index="26" nillable="true" ma:displayName="Förfallodatum" ma:description="" ma:hidden="true" ma:indexed="true" ma:internalName="_dlc_ExpireDate" ma:readOnly="true">
      <xsd:simpleType>
        <xsd:restriction base="dms:DateTime"/>
      </xsd:simpleType>
    </xsd:element>
    <xsd:element name="prdProcessTaxHTField0" ma:index="27" nillable="true" ma:taxonomy="true" ma:internalName="prdProcessTaxHTField0" ma:taxonomyFieldName="prdProcess" ma:displayName="Process" ma:fieldId="{7458416b-87c5-4f2a-97ed-9ee5dd1e516d}" ma:taxonomyMulti="true" ma:sspId="39d54842-4abd-4019-b0bf-19e71d696155" ma:termSetId="747d8a4a-b066-47e6-b826-8f1c93ac400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LLVersion" ma:index="28" nillable="true" ma:displayName="Version" ma:internalName="NLLVersion" ma:readOnly="false">
      <xsd:simpleType>
        <xsd:restriction base="dms:Text"/>
      </xsd:simpleType>
    </xsd:element>
    <xsd:element name="NLLModifiedBy" ma:index="29" nillable="true" ma:displayName="Upprättad av" ma:hidden="true" ma:internalName="NLLModifiedBy">
      <xsd:simpleType>
        <xsd:restriction base="dms:Text"/>
      </xsd:simpleType>
    </xsd:element>
    <xsd:element name="NLLDocumentIDValue" ma:index="30" nillable="true" ma:displayName="Dokument-Id Värde" ma:hidden="true" ma:internalName="NLLDocumentIDValue">
      <xsd:simpleType>
        <xsd:restriction base="dms:Text"/>
      </xsd:simpleType>
    </xsd:element>
    <xsd:element name="NLLPublishingstatus" ma:index="31" nillable="true" ma:displayName="Publiceringsstatus" ma:internalName="NLLPublishingstatus" ma:readOnly="false">
      <xsd:simpleType>
        <xsd:restriction base="dms:Choice">
          <xsd:enumeration value="Ej Publicerad"/>
          <xsd:enumeration value="Publicerad"/>
          <xsd:enumeration value="Avpublicerad"/>
          <xsd:enumeration value="Revidering krävs"/>
          <xsd:enumeration value="Revidering pågår"/>
        </xsd:restriction>
      </xsd:simpleType>
    </xsd:element>
    <xsd:element name="NLLDiarienummer" ma:index="32" nillable="true" ma:displayName="Diarienummer" ma:description="" ma:internalName="NLLDiarienummer" ma:readOnly="false">
      <xsd:simpleType>
        <xsd:restriction base="dms:Text"/>
      </xsd:simpleType>
    </xsd:element>
    <xsd:element name="NLLPublishDate" ma:index="34" nillable="true" ma:displayName="Publiceringsdatum" ma:format="DateOnly" ma:hidden="true" ma:internalName="NLLPublishDate">
      <xsd:simpleType>
        <xsd:restriction base="dms:DateTime"/>
      </xsd:simpleType>
    </xsd:element>
    <xsd:element name="NLLInformationCollectionTaxHTField0" ma:index="35" nillable="true" ma:taxonomy="true" ma:internalName="NLLInformationCollectionTaxHTField0" ma:taxonomyFieldName="NLLInformationCollection" ma:displayName="Informationssamling" ma:fieldId="{5965f86f-d738-4017-88d8-24d6ef34a791}" ma:taxonomyMulti="true" ma:sspId="39d54842-4abd-4019-b0bf-19e71d696155" ma:termSetId="60e00f7a-77a4-4c71-b63e-bae2eb97b37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LLProducerPlaceTaxHTField0" ma:index="37" nillable="true" ma:taxonomy="true" ma:internalName="NLLProducerPlaceTaxHTField0" ma:taxonomyFieldName="NLLProducerPlace" ma:displayName="Producentplats" ma:fieldId="{e174ebea-294d-44bc-9c09-0f97f1197811}" ma:sspId="39d54842-4abd-4019-b0bf-19e71d696155" ma:termSetId="45f1cc5b-3028-4a82-8c90-ecfb5e2e860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LLEstablishedBy" ma:index="38" ma:displayName="Upprättad av" ma:list="UserInfo" ma:SharePointGroup="0" ma:internalName="NLLEstablishedBy" ma:readOnly="fals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NLLEstablishedByQuickpart" ma:index="39" nillable="true" ma:displayName="Upprättad av Quickpart" ma:hidden="true" ma:internalName="NLLEstablishedByQuickpart">
      <xsd:simpleType>
        <xsd:restriction base="dms:Text"/>
      </xsd:simpleType>
    </xsd:element>
    <xsd:element name="VersionComment" ma:index="40" nillable="true" ma:displayName="Versionskommentar" ma:hidden="true" ma:internalName="VersionComment" ma:readOnly="false">
      <xsd:simpleType>
        <xsd:restriction base="dms:Text"/>
      </xsd:simpleType>
    </xsd:element>
    <xsd:element name="NLLPublishDateQuickpart" ma:index="41" nillable="true" ma:displayName="Publiceringsdatum Quickpart" ma:hidden="true" ma:internalName="NLLPublishDateQuickpart">
      <xsd:simpleType>
        <xsd:restriction base="dms:Text"/>
      </xsd:simpleType>
    </xsd:element>
    <xsd:element name="NLLLockWorkflows" ma:index="42" nillable="true" ma:displayName="ArbetsflödeKörs" ma:default="0" ma:hidden="true" ma:internalName="NLLLockWorkflows">
      <xsd:simpleType>
        <xsd:restriction base="dms:Boolean"/>
      </xsd:simpleType>
    </xsd:element>
    <xsd:element name="NLLPublished" ma:index="43" nillable="true" ma:displayName="Publicerad" ma:hidden="true" ma:internalName="NLLPublished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918ce9-5289-4a18-805d-4141408e948c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kument-ID-värde" ma:description="Värdet för dokument-ID som tilldelats till det här objektet." ma:internalName="_dlc_DocId" ma:readOnly="true">
      <xsd:simpleType>
        <xsd:restriction base="dms:Text"/>
      </xsd:simpleType>
    </xsd:element>
    <xsd:element name="_dlc_DocIdUrl" ma:index="9" nillable="true" ma:displayName="Dokument-ID" ma:description="Permanent länk till det här dokumente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Spara ID" ma:description="Behåll ID vid tillägg." ma:hidden="true" ma:internalName="_dlc_DocIdPersistId" ma:readOnly="true">
      <xsd:simpleType>
        <xsd:restriction base="dms:Boolean"/>
      </xsd:simpleType>
    </xsd:element>
    <xsd:element name="TaxKeywordTaxHTField" ma:index="15" nillable="true" ma:taxonomy="true" ma:internalName="TaxKeywordTaxHTField" ma:taxonomyFieldName="TaxKeyword" ma:displayName="NLL-Nyckelord" ma:fieldId="{23f27201-bee3-471e-b2e7-b64fd8b7ca38}" ma:taxonomyMulti="true" ma:sspId="39d54842-4abd-4019-b0bf-19e71d696155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dec489-f745-4ed5-9c00-958a11aea6df" elementFormDefault="qualified">
    <xsd:import namespace="http://schemas.microsoft.com/office/2006/documentManagement/types"/>
    <xsd:import namespace="http://schemas.microsoft.com/office/infopath/2007/PartnerControls"/>
    <xsd:element name="VIS_DocumentId" ma:index="12" nillable="true" ma:displayName="Producentplats ID" ma:hidden="true" ma:internalName="VIS_DocumentId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DocumentStatus" ma:index="16" nillable="true" ma:displayName="Dokumentstatus" ma:hidden="true" ma:internalName="Dokumentstatus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VISResponsible" ma:index="20" ma:displayName="Ansvarig" ma:list="UserInfo" ma:internalName="VISResponsible" ma:readOnly="fals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LLPublishDate xmlns="http://schemas.microsoft.com/sharepoint/v3">2022-05-19T22:00:00+00:00</NLLPublishDate>
    <NLLPublished xmlns="http://schemas.microsoft.com/sharepoint/v3" xsi:nil="true"/>
    <NLLPublishingstatus xmlns="http://schemas.microsoft.com/sharepoint/v3">Publicerad</NLLPublishingstatus>
    <NLLDocumentIDValue xmlns="http://schemas.microsoft.com/sharepoint/v3">ARBGRP743-268216389-126</NLLDocumentIDValue>
    <NLLThinningTime xmlns="http://schemas.microsoft.com/sharepoint/v3">2025-05-19T22:00:00+00:00</NLLThinningTime>
    <NLLPublishDateQuickpart xmlns="http://schemas.microsoft.com/sharepoint/v3">5/20/2022</NLLPublishDateQuickpart>
    <NLLInformationCollectionTaxHTField0 xmlns="http://schemas.microsoft.com/sharepoint/v3">
      <Terms xmlns="http://schemas.microsoft.com/office/infopath/2007/PartnerControls"/>
    </NLLInformationCollectionTaxHTField0>
    <NLLLockWorkflows xmlns="http://schemas.microsoft.com/sharepoint/v3">false</NLLLockWorkflows>
    <NLLEstablishedByQuickpart xmlns="http://schemas.microsoft.com/sharepoint/v3">Sandra Sikblad</NLLEstablishedByQuickpart>
    <prdProcessTaxHTField0 xmlns="http://schemas.microsoft.com/sharepoint/v3">
      <Terms xmlns="http://schemas.microsoft.com/office/infopath/2007/PartnerControls"/>
    </prdProcessTaxHTField0>
    <AnsvarigQuickpart xmlns="http://schemas.microsoft.com/sharepoint/v3">Anneli Granberg</AnsvarigQuickpart>
    <NLLEstablishedBy xmlns="http://schemas.microsoft.com/sharepoint/v3">
      <UserInfo>
        <DisplayName>Sandra Sikblad</DisplayName>
        <AccountId>139</AccountId>
        <AccountType/>
      </UserInfo>
    </NLLEstablishedBy>
    <NLLStakeholderTaxHTField0 xmlns="http://schemas.microsoft.com/sharepoint/v3">
      <Terms xmlns="http://schemas.microsoft.com/office/infopath/2007/PartnerControls"/>
    </NLLStakeholderTaxHTField0>
    <NLLDocumentTypeTaxHTField0 xmlns="http://schemas.microsoft.com/sharepoint/v3">
      <Terms xmlns="http://schemas.microsoft.com/office/infopath/2007/PartnerControls">
        <TermInfo xmlns="http://schemas.microsoft.com/office/infopath/2007/PartnerControls">
          <TermName xmlns="http://schemas.microsoft.com/office/infopath/2007/PartnerControls">Presentation</TermName>
          <TermId xmlns="http://schemas.microsoft.com/office/infopath/2007/PartnerControls">981e6eac-a633-4de2-91a2-d5e48e1c0d00</TermId>
        </TermInfo>
      </Terms>
    </NLLDocumentTypeTaxHTField0>
    <NLLVersion xmlns="http://schemas.microsoft.com/sharepoint/v3">1.0</NLLVersion>
    <NLLInformationclass xmlns="http://schemas.microsoft.com/sharepoint/v3">Publik</NLLInformationclass>
    <NLLModifiedBy xmlns="http://schemas.microsoft.com/sharepoint/v3">Systemkonto</NLLModifiedBy>
    <NLLProducerPlaceTaxHTField0 xmlns="http://schemas.microsoft.com/sharepoint/v3">
      <Terms xmlns="http://schemas.microsoft.com/office/infopath/2007/PartnerControls">
        <TermInfo xmlns="http://schemas.microsoft.com/office/infopath/2007/PartnerControls">
          <TermName xmlns="http://schemas.microsoft.com/office/infopath/2007/PartnerControls">Länsstyrgrupp</TermName>
          <TermId xmlns="http://schemas.microsoft.com/office/infopath/2007/PartnerControls">40c9582e-9040-4ee0-a5ab-267ced39ceea</TermId>
        </TermInfo>
      </Terms>
    </NLLProducerPlaceTaxHTField0>
    <VersionComment xmlns="http://schemas.microsoft.com/sharepoint/v3">Systemkonto har 5/20/2022 verifierat dokumentets giltlighet.</VersionComment>
    <NLLDiarienummer xmlns="http://schemas.microsoft.com/sharepoint/v3" xsi:nil="true"/>
    <TaxKeywordTaxHTField xmlns="c7918ce9-5289-4a18-805d-4141408e948c">
      <Terms xmlns="http://schemas.microsoft.com/office/infopath/2007/PartnerControls">
        <TermInfo xmlns="http://schemas.microsoft.com/office/infopath/2007/PartnerControls">
          <TermName xmlns="http://schemas.microsoft.com/office/infopath/2007/PartnerControls">bilaga</TermName>
          <TermId xmlns="http://schemas.microsoft.com/office/infopath/2007/PartnerControls">09e5e4fc-28b8-4ab6-9df1-18814299f0ed</TermId>
        </TermInfo>
        <TermInfo xmlns="http://schemas.microsoft.com/office/infopath/2007/PartnerControls">
          <TermName xmlns="http://schemas.microsoft.com/office/infopath/2007/PartnerControls">181114</TermName>
          <TermId xmlns="http://schemas.microsoft.com/office/infopath/2007/PartnerControls">31bff71c-4735-4cbb-b347-d2a2db12b98b</TermId>
        </TermInfo>
        <TermInfo xmlns="http://schemas.microsoft.com/office/infopath/2007/PartnerControls">
          <TermName xmlns="http://schemas.microsoft.com/office/infopath/2007/PartnerControls">2018</TermName>
          <TermId xmlns="http://schemas.microsoft.com/office/infopath/2007/PartnerControls">01560e56-94d0-454a-a9c8-eb2d6c8cf2b4</TermId>
        </TermInfo>
        <TermInfo xmlns="http://schemas.microsoft.com/office/infopath/2007/PartnerControls">
          <TermName xmlns="http://schemas.microsoft.com/office/infopath/2007/PartnerControls">LSG</TermName>
          <TermId xmlns="http://schemas.microsoft.com/office/infopath/2007/PartnerControls">ba7f548d-7cc9-4dc7-aa8a-c5f8cc10d00e</TermId>
        </TermInfo>
      </Terms>
    </TaxKeywordTaxHTField>
    <_dlc_DocId xmlns="c7918ce9-5289-4a18-805d-4141408e948c">ARBGRP743-268216389-126</_dlc_DocId>
    <_dlc_DocIdUrl xmlns="c7918ce9-5289-4a18-805d-4141408e948c">
      <Url>http://spportal.extvis.local/process/administrativ/_layouts/15/DocIdRedir.aspx?ID=ARBGRP743-268216389-126</Url>
      <Description>ARBGRP743-268216389-126</Description>
    </_dlc_DocIdUrl>
    <_dlc_DocIdPersistId xmlns="c7918ce9-5289-4a18-805d-4141408e948c">true</_dlc_DocIdPersistId>
    <_dlc_ExpireDateSaved xmlns="http://schemas.microsoft.com/sharepoint/v3" xsi:nil="true"/>
    <_dlc_ExpireDate xmlns="http://schemas.microsoft.com/sharepoint/v3">2025-06-19T22:00:00+00:00</_dlc_ExpireDate>
    <VIS_DocumentId xmlns="e1dec489-f745-4ed5-9c00-958a11aea6df">
      <Url>https://samarbeta.nll.se/producentplats/lansstyrgrupp/_layouts/15/DocIdRedir.aspx?ID=ARBGRP743-268216389-126</Url>
      <Description>ARBGRP743-268216389-126</Description>
    </VIS_DocumentId>
    <VISResponsible xmlns="e1dec489-f745-4ed5-9c00-958a11aea6df">
      <UserInfo>
        <DisplayName>Anneli Granberg</DisplayName>
        <AccountId>14</AccountId>
        <AccountType/>
      </UserInfo>
    </VISResponsible>
    <DocumentStatus xmlns="e1dec489-f745-4ed5-9c00-958a11aea6df">
      <Url>https://samarbeta.nll.se/producentplats/lansstyrgrupp/_layouts/15/wrkstat.aspx?List=9a9a6252-6fd0-4333-8306-f1e7c6ba4dfa&amp;WorkflowInstanceName=93b8a738-54ae-469f-a9c4-caf33f206f77</Url>
      <Description>Publicerad</Description>
    </DocumentStatus>
    <_dlc_Exempt xmlns="http://schemas.microsoft.com/sharepoint/v3">false</_dlc_Exempt>
  </documentManagement>
</p:properties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2F2A950-E27E-4EBA-A7E6-739B4E7D4FD5}"/>
</file>

<file path=customXml/itemProps2.xml><?xml version="1.0" encoding="utf-8"?>
<ds:datastoreItem xmlns:ds="http://schemas.openxmlformats.org/officeDocument/2006/customXml" ds:itemID="{B369E6B6-52C7-4324-AA90-C4100A07D020}"/>
</file>

<file path=customXml/itemProps3.xml><?xml version="1.0" encoding="utf-8"?>
<ds:datastoreItem xmlns:ds="http://schemas.openxmlformats.org/officeDocument/2006/customXml" ds:itemID="{390E0883-F1F4-4C10-9F98-F22724B2FF2F}"/>
</file>

<file path=customXml/itemProps4.xml><?xml version="1.0" encoding="utf-8"?>
<ds:datastoreItem xmlns:ds="http://schemas.openxmlformats.org/officeDocument/2006/customXml" ds:itemID="{F026A7A4-1473-4DA4-9B82-3D24B35D1A5C}"/>
</file>

<file path=customXml/itemProps5.xml><?xml version="1.0" encoding="utf-8"?>
<ds:datastoreItem xmlns:ds="http://schemas.openxmlformats.org/officeDocument/2006/customXml" ds:itemID="{6D96A9B6-7843-4B97-B952-F0400BCDB9EA}"/>
</file>

<file path=docProps/app.xml><?xml version="1.0" encoding="utf-8"?>
<Properties xmlns="http://schemas.openxmlformats.org/officeDocument/2006/extended-properties" xmlns:vt="http://schemas.openxmlformats.org/officeDocument/2006/docPropsVTypes">
  <TotalTime>6557</TotalTime>
  <Words>806</Words>
  <Application>Microsoft Office PowerPoint</Application>
  <PresentationFormat>Bildspel på skärmen (4:3)</PresentationFormat>
  <Paragraphs>137</Paragraphs>
  <Slides>15</Slides>
  <Notes>4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15</vt:i4>
      </vt:variant>
    </vt:vector>
  </HeadingPairs>
  <TitlesOfParts>
    <vt:vector size="21" baseType="lpstr">
      <vt:lpstr>ＭＳ Ｐゴシック</vt:lpstr>
      <vt:lpstr>Arial</vt:lpstr>
      <vt:lpstr>Calibri</vt:lpstr>
      <vt:lpstr>Wingdings</vt:lpstr>
      <vt:lpstr>Region Norrbotten_blå</vt:lpstr>
      <vt:lpstr>3_LTU-sve</vt:lpstr>
      <vt:lpstr>Från vård till välfärd – en samhällsomvandling, ”VÄLSAM”</vt:lpstr>
      <vt:lpstr>Utlysningsprocessen</vt:lpstr>
      <vt:lpstr>Kort beskrivning</vt:lpstr>
      <vt:lpstr>Behov av förnyelse -innovationsområden</vt:lpstr>
      <vt:lpstr>Målbild för ansökan: ” Ett Integrerat Hälsofrämjande personcentrerat eko-system för hälsa, vård och omsorg i glesbygd”</vt:lpstr>
      <vt:lpstr>Samverkan </vt:lpstr>
      <vt:lpstr>Redan engagerade</vt:lpstr>
      <vt:lpstr>Projektledare och team</vt:lpstr>
      <vt:lpstr>Projektplan och aktiviteter</vt:lpstr>
      <vt:lpstr>Vård och omsorg i glesbygd</vt:lpstr>
      <vt:lpstr>Bakgrund</vt:lpstr>
      <vt:lpstr>PowerPoint-presentation</vt:lpstr>
      <vt:lpstr>Provytor/ modellområden</vt:lpstr>
      <vt:lpstr>Äskande och tidsperiod</vt:lpstr>
      <vt:lpstr>Arbetsplan (när medel beviljats)</vt:lpstr>
    </vt:vector>
  </TitlesOfParts>
  <Company>Norrbottens läns landsting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Bilaga länsstyrgruppen 181114 - Från vård till välfärd en samhällsomvandling VÄLSAM</dc:title>
  <dc:creator>Åsa Rosendahl</dc:creator>
  <cp:keywords>181114; bilaga; 2018; LSG</cp:keywords>
  <cp:lastModifiedBy>Anneli Granberg</cp:lastModifiedBy>
  <cp:revision>262</cp:revision>
  <cp:lastPrinted>2018-03-20T07:55:45Z</cp:lastPrinted>
  <dcterms:created xsi:type="dcterms:W3CDTF">2018-02-03T21:02:19Z</dcterms:created>
  <dcterms:modified xsi:type="dcterms:W3CDTF">2018-11-14T08:42:36Z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0x010100D7963E0E5B7A40E5AEA07389401D709F007B1238BBD93543428C20870054E92DBF0100907CEEA6569A954C976B7824CE75F91F</vt:lpwstr>
  </property>
  <property fmtid="{D5CDD505-2E9C-101B-9397-08002B2CF9AE}" pid="3" name="TaxKeyword">
    <vt:lpwstr>6336;#|01560e56-94d0-454a-a9c8-eb2d6c8cf2b4;#7815;#|ba7f548d-7cc9-4dc7-aa8a-c5f8cc10d00e;#7885;#|31bff71c-4735-4cbb-b347-d2a2db12b98b;#5037;#|09e5e4fc-28b8-4ab6-9df1-18814299f0ed</vt:lpwstr>
  </property>
  <property fmtid="{D5CDD505-2E9C-101B-9397-08002B2CF9AE}" pid="4" name="CareActionCodeSurgical">
    <vt:lpwstr/>
  </property>
  <property fmtid="{D5CDD505-2E9C-101B-9397-08002B2CF9AE}" pid="5" name="NLLProducerPlace">
    <vt:lpwstr>7816</vt:lpwstr>
  </property>
  <property fmtid="{D5CDD505-2E9C-101B-9397-08002B2CF9AE}" pid="6" name="NLLApprovedByQuickPart">
    <vt:lpwstr/>
  </property>
  <property fmtid="{D5CDD505-2E9C-101B-9397-08002B2CF9AE}" pid="7" name="NLLInformationCollection">
    <vt:lpwstr/>
  </property>
  <property fmtid="{D5CDD505-2E9C-101B-9397-08002B2CF9AE}" pid="8" name="NLLProjectDescription">
    <vt:lpwstr/>
  </property>
  <property fmtid="{D5CDD505-2E9C-101B-9397-08002B2CF9AE}" pid="9" name="PsychiatricCodeTaxHTField0">
    <vt:lpwstr/>
  </property>
  <property fmtid="{D5CDD505-2E9C-101B-9397-08002B2CF9AE}" pid="10" name="NLLStakeholder">
    <vt:lpwstr/>
  </property>
  <property fmtid="{D5CDD505-2E9C-101B-9397-08002B2CF9AE}" pid="11" name="TLVCodeDiagnosisTaxHTField0">
    <vt:lpwstr/>
  </property>
  <property fmtid="{D5CDD505-2E9C-101B-9397-08002B2CF9AE}" pid="12" name="NPUCode">
    <vt:lpwstr/>
  </property>
  <property fmtid="{D5CDD505-2E9C-101B-9397-08002B2CF9AE}" pid="13" name="NLLClosureDate">
    <vt:lpwstr/>
  </property>
  <property fmtid="{D5CDD505-2E9C-101B-9397-08002B2CF9AE}" pid="14" name="NLLProducerplaceID">
    <vt:lpwstr/>
  </property>
  <property fmtid="{D5CDD505-2E9C-101B-9397-08002B2CF9AE}" pid="15" name="NLLPublishedTemplate">
    <vt:lpwstr/>
  </property>
  <property fmtid="{D5CDD505-2E9C-101B-9397-08002B2CF9AE}" pid="16" name="NLLWFComment">
    <vt:lpwstr/>
  </property>
  <property fmtid="{D5CDD505-2E9C-101B-9397-08002B2CF9AE}" pid="17" name="NLLPTCName">
    <vt:lpwstr/>
  </property>
  <property fmtid="{D5CDD505-2E9C-101B-9397-08002B2CF9AE}" pid="18" name="SpecialtyTaxHTField0">
    <vt:lpwstr/>
  </property>
  <property fmtid="{D5CDD505-2E9C-101B-9397-08002B2CF9AE}" pid="19" name="CareActionCodeNonSurgical">
    <vt:lpwstr/>
  </property>
  <property fmtid="{D5CDD505-2E9C-101B-9397-08002B2CF9AE}" pid="20" name="AnalysisNameTaxHTField0">
    <vt:lpwstr/>
  </property>
  <property fmtid="{D5CDD505-2E9C-101B-9397-08002B2CF9AE}" pid="21" name="Specialty">
    <vt:lpwstr/>
  </property>
  <property fmtid="{D5CDD505-2E9C-101B-9397-08002B2CF9AE}" pid="22" name="NLLMtptCode">
    <vt:lpwstr/>
  </property>
  <property fmtid="{D5CDD505-2E9C-101B-9397-08002B2CF9AE}" pid="23" name="NLLProjectUrl">
    <vt:lpwstr/>
  </property>
  <property fmtid="{D5CDD505-2E9C-101B-9397-08002B2CF9AE}" pid="24" name="ICD10Code">
    <vt:lpwstr/>
  </property>
  <property fmtid="{D5CDD505-2E9C-101B-9397-08002B2CF9AE}" pid="25" name="NLLProjectStatus">
    <vt:lpwstr/>
  </property>
  <property fmtid="{D5CDD505-2E9C-101B-9397-08002B2CF9AE}" pid="26" name="NLLSteeringGroup">
    <vt:lpwstr/>
  </property>
  <property fmtid="{D5CDD505-2E9C-101B-9397-08002B2CF9AE}" pid="27" name="NLLMeetingTypeTaxHTField0">
    <vt:lpwstr/>
  </property>
  <property fmtid="{D5CDD505-2E9C-101B-9397-08002B2CF9AE}" pid="28" name="NLLTemplateStatus">
    <vt:lpwstr/>
  </property>
  <property fmtid="{D5CDD505-2E9C-101B-9397-08002B2CF9AE}" pid="29" name="CareActionCodeSurgicalTaxHTField0">
    <vt:lpwstr/>
  </property>
  <property fmtid="{D5CDD505-2E9C-101B-9397-08002B2CF9AE}" pid="30" name="PharmaceuticalCodeTaxHTField0">
    <vt:lpwstr/>
  </property>
  <property fmtid="{D5CDD505-2E9C-101B-9397-08002B2CF9AE}" pid="31" name="NLLProjectLeader">
    <vt:lpwstr/>
  </property>
  <property fmtid="{D5CDD505-2E9C-101B-9397-08002B2CF9AE}" pid="32" name="NLLDecisionLevelManagedTaxHTField0">
    <vt:lpwstr/>
  </property>
  <property fmtid="{D5CDD505-2E9C-101B-9397-08002B2CF9AE}" pid="35" name="NLLDefaultTemplate">
    <vt:lpwstr/>
  </property>
  <property fmtid="{D5CDD505-2E9C-101B-9397-08002B2CF9AE}" pid="36" name="NLLProjectVisitor">
    <vt:lpwstr/>
  </property>
  <property fmtid="{D5CDD505-2E9C-101B-9397-08002B2CF9AE}" pid="37" name="NLLApprovedBy">
    <vt:lpwstr/>
  </property>
  <property fmtid="{D5CDD505-2E9C-101B-9397-08002B2CF9AE}" pid="38" name="NLLDecisionLevelManaged">
    <vt:lpwstr/>
  </property>
  <property fmtid="{D5CDD505-2E9C-101B-9397-08002B2CF9AE}" pid="39" name="CompulsoryAction">
    <vt:lpwstr/>
  </property>
  <property fmtid="{D5CDD505-2E9C-101B-9397-08002B2CF9AE}" pid="40" name="NLLProjectDivisionTaxHTField0">
    <vt:lpwstr/>
  </property>
  <property fmtid="{D5CDD505-2E9C-101B-9397-08002B2CF9AE}" pid="41" name="ICD10CodeTaxHTField0">
    <vt:lpwstr/>
  </property>
  <property fmtid="{D5CDD505-2E9C-101B-9397-08002B2CF9AE}" pid="42" name="NLLProjectOwner">
    <vt:lpwstr/>
  </property>
  <property fmtid="{D5CDD505-2E9C-101B-9397-08002B2CF9AE}" pid="43" name="NPUCodeTaxHTField0">
    <vt:lpwstr/>
  </property>
  <property fmtid="{D5CDD505-2E9C-101B-9397-08002B2CF9AE}" pid="44" name="NLLTemplateFolderDescription">
    <vt:lpwstr/>
  </property>
  <property fmtid="{D5CDD505-2E9C-101B-9397-08002B2CF9AE}" pid="45" name="TLVCodeAction">
    <vt:lpwstr/>
  </property>
  <property fmtid="{D5CDD505-2E9C-101B-9397-08002B2CF9AE}" pid="46" name="RadiologicalCode">
    <vt:lpwstr/>
  </property>
  <property fmtid="{D5CDD505-2E9C-101B-9397-08002B2CF9AE}" pid="47" name="References">
    <vt:lpwstr/>
  </property>
  <property fmtid="{D5CDD505-2E9C-101B-9397-08002B2CF9AE}" pid="48" name="prdProcess">
    <vt:lpwstr/>
  </property>
  <property fmtid="{D5CDD505-2E9C-101B-9397-08002B2CF9AE}" pid="49" name="NLLProjectOrderStatus">
    <vt:lpwstr/>
  </property>
  <property fmtid="{D5CDD505-2E9C-101B-9397-08002B2CF9AE}" pid="51" name="NLLReferenceGroup">
    <vt:lpwstr/>
  </property>
  <property fmtid="{D5CDD505-2E9C-101B-9397-08002B2CF9AE}" pid="52" name="TLVCodeDiagnosis">
    <vt:lpwstr/>
  </property>
  <property fmtid="{D5CDD505-2E9C-101B-9397-08002B2CF9AE}" pid="53" name="PharmaceuticalCode">
    <vt:lpwstr/>
  </property>
  <property fmtid="{D5CDD505-2E9C-101B-9397-08002B2CF9AE}" pid="54" name="NLLInitiationDate">
    <vt:lpwstr/>
  </property>
  <property fmtid="{D5CDD505-2E9C-101B-9397-08002B2CF9AE}" pid="56" name="ReferencesTaxHTField0">
    <vt:lpwstr/>
  </property>
  <property fmtid="{D5CDD505-2E9C-101B-9397-08002B2CF9AE}" pid="57" name="NLLWindingUpDate">
    <vt:lpwstr/>
  </property>
  <property fmtid="{D5CDD505-2E9C-101B-9397-08002B2CF9AE}" pid="58" name="TLVCodeActionTaxHTField0">
    <vt:lpwstr/>
  </property>
  <property fmtid="{D5CDD505-2E9C-101B-9397-08002B2CF9AE}" pid="59" name="NLLProjectNr">
    <vt:lpwstr/>
  </property>
  <property fmtid="{D5CDD505-2E9C-101B-9397-08002B2CF9AE}" pid="60" name="Granska dokument">
    <vt:lpwstr>, </vt:lpwstr>
  </property>
  <property fmtid="{D5CDD505-2E9C-101B-9397-08002B2CF9AE}" pid="61" name="NLLProjectTypeTaxHTField0">
    <vt:lpwstr/>
  </property>
  <property fmtid="{D5CDD505-2E9C-101B-9397-08002B2CF9AE}" pid="62" name="NLLPTCProcessTeam">
    <vt:lpwstr/>
  </property>
  <property fmtid="{D5CDD505-2E9C-101B-9397-08002B2CF9AE}" pid="63" name="RadiologicalCodeTaxHTField0">
    <vt:lpwstr/>
  </property>
  <property fmtid="{D5CDD505-2E9C-101B-9397-08002B2CF9AE}" pid="64" name="NLLImplementationDate">
    <vt:lpwstr/>
  </property>
  <property fmtid="{D5CDD505-2E9C-101B-9397-08002B2CF9AE}" pid="65" name="NLLProjectDivision">
    <vt:lpwstr/>
  </property>
  <property fmtid="{D5CDD505-2E9C-101B-9397-08002B2CF9AE}" pid="66" name="PsychiatricCode">
    <vt:lpwstr/>
  </property>
  <property fmtid="{D5CDD505-2E9C-101B-9397-08002B2CF9AE}" pid="67" name="Publicera dokument">
    <vt:lpwstr>, </vt:lpwstr>
  </property>
  <property fmtid="{D5CDD505-2E9C-101B-9397-08002B2CF9AE}" pid="68" name="NLLProjectType">
    <vt:lpwstr/>
  </property>
  <property fmtid="{D5CDD505-2E9C-101B-9397-08002B2CF9AE}" pid="69" name="AnalysisName">
    <vt:lpwstr/>
  </property>
  <property fmtid="{D5CDD505-2E9C-101B-9397-08002B2CF9AE}" pid="70" name="NLLMtptCodeTaxHTField0">
    <vt:lpwstr/>
  </property>
  <property fmtid="{D5CDD505-2E9C-101B-9397-08002B2CF9AE}" pid="71" name="NLLLatestProjectTrackingDate">
    <vt:lpwstr/>
  </property>
  <property fmtid="{D5CDD505-2E9C-101B-9397-08002B2CF9AE}" pid="72" name="NLLDocumentType">
    <vt:lpwstr>1021</vt:lpwstr>
  </property>
  <property fmtid="{D5CDD505-2E9C-101B-9397-08002B2CF9AE}" pid="73" name="NLLProjectTypeText">
    <vt:lpwstr/>
  </property>
  <property fmtid="{D5CDD505-2E9C-101B-9397-08002B2CF9AE}" pid="74" name="NLLEstablishingDate">
    <vt:lpwstr/>
  </property>
  <property fmtid="{D5CDD505-2E9C-101B-9397-08002B2CF9AE}" pid="75" name="NLLProjectMember">
    <vt:lpwstr/>
  </property>
  <property fmtid="{D5CDD505-2E9C-101B-9397-08002B2CF9AE}" pid="76" name="NLLProcessTeamLookup">
    <vt:lpwstr/>
  </property>
  <property fmtid="{D5CDD505-2E9C-101B-9397-08002B2CF9AE}" pid="77" name="CareActionCodeNonSurgicalTaxHTField0">
    <vt:lpwstr/>
  </property>
  <property fmtid="{D5CDD505-2E9C-101B-9397-08002B2CF9AE}" pid="78" name="CompulsoryActionTaxHTField0">
    <vt:lpwstr/>
  </property>
  <property fmtid="{D5CDD505-2E9C-101B-9397-08002B2CF9AE}" pid="79" name="NLLMeetingType">
    <vt:lpwstr/>
  </property>
  <property fmtid="{D5CDD505-2E9C-101B-9397-08002B2CF9AE}" pid="80" name="NLLProjectLeaderDiv">
    <vt:lpwstr/>
  </property>
  <property fmtid="{D5CDD505-2E9C-101B-9397-08002B2CF9AE}" pid="81" name="NLLProjectName">
    <vt:lpwstr/>
  </property>
  <property fmtid="{D5CDD505-2E9C-101B-9397-08002B2CF9AE}" pid="82" name="_dlc_policyId">
    <vt:lpwstr>0x010100D7963E0E5B7A40E5AEA07389401D709F007B1238BBD93543428C20870054E92DBF|1214505165</vt:lpwstr>
  </property>
  <property fmtid="{D5CDD505-2E9C-101B-9397-08002B2CF9AE}" pid="85" name="ItemRetentionFormula">
    <vt:lpwstr>&lt;formula id="Microsoft.Office.RecordsManagement.PolicyFeatures.Expiration.Formula.BuiltIn"&gt;&lt;number&gt;1&lt;/number&gt;&lt;property&gt;NLLThinningTime&lt;/property&gt;&lt;propertyid&gt;2793489f-7251-475b-a975-480031914936&lt;/propertyid&gt;&lt;period&gt;months&lt;/period&gt;&lt;/formula&gt;</vt:lpwstr>
  </property>
  <property fmtid="{D5CDD505-2E9C-101B-9397-08002B2CF9AE}" pid="87" name="_dlc_DocIdItemGuid">
    <vt:lpwstr>c2899534-c57b-4c11-a389-5d9446dddc6d</vt:lpwstr>
  </property>
  <property fmtid="{D5CDD505-2E9C-101B-9397-08002B2CF9AE}" pid="89" name="TaxCatchAll">
    <vt:lpwstr>7885;#;#7816;#;#7815;#;#6336;#;#5037;#;#1021;#</vt:lpwstr>
  </property>
  <property fmtid="{D5CDD505-2E9C-101B-9397-08002B2CF9AE}" pid="91" name="Order">
    <vt:r8>2098400</vt:r8>
  </property>
  <property fmtid="{D5CDD505-2E9C-101B-9397-08002B2CF9AE}" pid="92" name="xd_ProgID">
    <vt:lpwstr/>
  </property>
  <property fmtid="{D5CDD505-2E9C-101B-9397-08002B2CF9AE}" pid="93" name="_SourceUrl">
    <vt:lpwstr/>
  </property>
  <property fmtid="{D5CDD505-2E9C-101B-9397-08002B2CF9AE}" pid="94" name="_SharedFileIndex">
    <vt:lpwstr/>
  </property>
  <property fmtid="{D5CDD505-2E9C-101B-9397-08002B2CF9AE}" pid="95" name="TemplateUrl">
    <vt:lpwstr/>
  </property>
  <property fmtid="{D5CDD505-2E9C-101B-9397-08002B2CF9AE}" pid="97" name="NLLDecisionLevelGoverning">
    <vt:lpwstr/>
  </property>
  <property fmtid="{D5CDD505-2E9C-101B-9397-08002B2CF9AE}" pid="98" name="NLLFactOwner">
    <vt:lpwstr/>
  </property>
  <property fmtid="{D5CDD505-2E9C-101B-9397-08002B2CF9AE}" pid="99" name="NLLFactOwnerText">
    <vt:lpwstr/>
  </property>
  <property fmtid="{D5CDD505-2E9C-101B-9397-08002B2CF9AE}" pid="100" name="xd_Signature">
    <vt:bool>false</vt:bool>
  </property>
  <property fmtid="{D5CDD505-2E9C-101B-9397-08002B2CF9AE}" pid="101" name="NLLDecisionLevel">
    <vt:lpwstr/>
  </property>
  <property fmtid="{D5CDD505-2E9C-101B-9397-08002B2CF9AE}" pid="102" name="NLLPTCProcessLeader">
    <vt:lpwstr/>
  </property>
  <property fmtid="{D5CDD505-2E9C-101B-9397-08002B2CF9AE}" pid="104" name="NLLPTCVISEditor">
    <vt:lpwstr/>
  </property>
</Properties>
</file>